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9" r:id="rId7"/>
    <p:sldId id="270" r:id="rId8"/>
    <p:sldId id="272" r:id="rId9"/>
    <p:sldId id="271" r:id="rId10"/>
    <p:sldId id="261" r:id="rId11"/>
    <p:sldId id="263" r:id="rId12"/>
    <p:sldId id="265" r:id="rId13"/>
    <p:sldId id="264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0348-1373-4CC4-AE74-B579DF358858}" type="datetimeFigureOut">
              <a:rPr lang="uk-UA" smtClean="0"/>
              <a:pPr/>
              <a:t>06.04.2022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AFF5-ABC2-4C01-BED9-5C5AB1AF7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agika.olena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ysyazhnyukos.blogspo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6640512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475656" y="5373216"/>
            <a:ext cx="6911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Вище</a:t>
            </a:r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професійне</a:t>
            </a:r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училище №25</a:t>
            </a:r>
          </a:p>
          <a:p>
            <a:pPr algn="ctr"/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м. </a:t>
            </a:r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Хмельницького</a:t>
            </a:r>
            <a:endParaRPr lang="uk-UA" sz="32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187624" y="476250"/>
            <a:ext cx="3351039" cy="432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b="1" kern="10" dirty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Сертифікати</a:t>
            </a:r>
          </a:p>
        </p:txBody>
      </p:sp>
      <p:pic>
        <p:nvPicPr>
          <p:cNvPr id="1026" name="Picture 2" descr="C:\Users\teacher\Downloads\4E864A6F-D66D-401A-8E4D-A5221952029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5" y="1556792"/>
            <a:ext cx="2880319" cy="2160240"/>
          </a:xfrm>
          <a:prstGeom prst="rect">
            <a:avLst/>
          </a:prstGeom>
          <a:noFill/>
        </p:spPr>
      </p:pic>
      <p:pic>
        <p:nvPicPr>
          <p:cNvPr id="1028" name="Picture 4" descr="C:\Users\teacher\Downloads\70430C47-97FC-47FC-B459-C51BB93770A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688298" cy="2016224"/>
          </a:xfrm>
          <a:prstGeom prst="rect">
            <a:avLst/>
          </a:prstGeom>
          <a:noFill/>
        </p:spPr>
      </p:pic>
      <p:pic>
        <p:nvPicPr>
          <p:cNvPr id="1029" name="Picture 5" descr="C:\Users\teacher\Downloads\AFA2ACDA-1254-4BFB-A71F-CA8D044843BC.jpeg"/>
          <p:cNvPicPr>
            <a:picLocks noChangeAspect="1" noChangeArrowheads="1"/>
          </p:cNvPicPr>
          <p:nvPr/>
        </p:nvPicPr>
        <p:blipFill>
          <a:blip r:embed="rId5" cstate="print"/>
          <a:srcRect t="1090" b="3512"/>
          <a:stretch>
            <a:fillRect/>
          </a:stretch>
        </p:blipFill>
        <p:spPr bwMode="auto">
          <a:xfrm>
            <a:off x="6372200" y="1052736"/>
            <a:ext cx="2246724" cy="3208818"/>
          </a:xfrm>
          <a:prstGeom prst="rect">
            <a:avLst/>
          </a:prstGeom>
          <a:noFill/>
        </p:spPr>
      </p:pic>
      <p:pic>
        <p:nvPicPr>
          <p:cNvPr id="1030" name="Picture 6" descr="C:\Users\teacher\Downloads\0E7F1683-4056-4D68-8AF1-ECA4AC9062AF.jpeg"/>
          <p:cNvPicPr>
            <a:picLocks noChangeAspect="1" noChangeArrowheads="1"/>
          </p:cNvPicPr>
          <p:nvPr/>
        </p:nvPicPr>
        <p:blipFill>
          <a:blip r:embed="rId6" cstate="print"/>
          <a:srcRect l="2516" t="5032" r="5652" b="6071"/>
          <a:stretch>
            <a:fillRect/>
          </a:stretch>
        </p:blipFill>
        <p:spPr bwMode="auto">
          <a:xfrm>
            <a:off x="183589" y="1556792"/>
            <a:ext cx="2876243" cy="2088232"/>
          </a:xfrm>
          <a:prstGeom prst="rect">
            <a:avLst/>
          </a:prstGeom>
          <a:noFill/>
        </p:spPr>
      </p:pic>
      <p:pic>
        <p:nvPicPr>
          <p:cNvPr id="10" name="Picture 3" descr="C:\Users\teacher\Downloads\9F204744-3CA6-4DC2-B7DC-2472C64C4407.jpeg"/>
          <p:cNvPicPr>
            <a:picLocks noChangeAspect="1" noChangeArrowheads="1"/>
          </p:cNvPicPr>
          <p:nvPr/>
        </p:nvPicPr>
        <p:blipFill>
          <a:blip r:embed="rId7" cstate="print"/>
          <a:srcRect l="2106" t="2807" r="3143" b="4547"/>
          <a:stretch>
            <a:fillRect/>
          </a:stretch>
        </p:blipFill>
        <p:spPr bwMode="auto">
          <a:xfrm>
            <a:off x="251520" y="4581128"/>
            <a:ext cx="2808312" cy="2059429"/>
          </a:xfrm>
          <a:prstGeom prst="rect">
            <a:avLst/>
          </a:prstGeom>
          <a:noFill/>
        </p:spPr>
      </p:pic>
      <p:pic>
        <p:nvPicPr>
          <p:cNvPr id="11" name="Picture 2" descr="C:\Users\teacher\Downloads\36287DDE-5641-4576-BFBA-0608CDDFBF2C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581128"/>
            <a:ext cx="264029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4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53292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Друк</a:t>
            </a:r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у </a:t>
            </a:r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фахових</a:t>
            </a:r>
            <a:endParaRPr lang="ru-RU" sz="32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та </a:t>
            </a:r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періодичних</a:t>
            </a:r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виданнях</a:t>
            </a:r>
            <a:endParaRPr lang="uk-UA" sz="32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3796" name="Picture 13" descr="untitle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275" y="1281113"/>
            <a:ext cx="4943475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3797" name="Рисунок 5" descr="IMG-bc4086465958be18964c07ba2bfe1411-V.jpg"/>
          <p:cNvPicPr>
            <a:picLocks noChangeAspect="1"/>
          </p:cNvPicPr>
          <p:nvPr/>
        </p:nvPicPr>
        <p:blipFill>
          <a:blip r:embed="rId4" cstate="print"/>
          <a:srcRect l="13078" t="5812" r="9763" b="8952"/>
          <a:stretch>
            <a:fillRect/>
          </a:stretch>
        </p:blipFill>
        <p:spPr bwMode="auto">
          <a:xfrm>
            <a:off x="3956050" y="3181350"/>
            <a:ext cx="23495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6375" y="2838450"/>
            <a:ext cx="2443163" cy="353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2538" y="2781300"/>
            <a:ext cx="2449512" cy="354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sp>
        <p:nvSpPr>
          <p:cNvPr id="34819" name="WordArt 9"/>
          <p:cNvSpPr>
            <a:spLocks noChangeArrowheads="1" noChangeShapeType="1" noTextEdit="1"/>
          </p:cNvSpPr>
          <p:nvPr/>
        </p:nvSpPr>
        <p:spPr bwMode="auto">
          <a:xfrm>
            <a:off x="2268538" y="188640"/>
            <a:ext cx="53276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Друк</a:t>
            </a:r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у </a:t>
            </a:r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фахових</a:t>
            </a:r>
            <a:endParaRPr lang="ru-RU" sz="32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та </a:t>
            </a:r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періодичних</a:t>
            </a:r>
            <a:r>
              <a:rPr lang="ru-RU" sz="32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200" b="1" kern="10" dirty="0" err="1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виданнях</a:t>
            </a:r>
            <a:endParaRPr lang="uk-UA" sz="32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179512" y="1092386"/>
            <a:ext cx="8784975" cy="564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Теоретичне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обґрунтування модулі формування кар'єрної компетентності майбутніх кваліфікованих робітників у закладах професійної (професійно-технічної) освіти» Журнал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Профтехосвіта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, №6 (114), червень 2018 р. Збірник наукових праць Глухівського національного педагогічного університету ім. О.Довженка,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2018р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.; 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Маркетингова компетентність керівників у забезпеченні конкурентоздатності закладів професійної (професійно-технічної) освіти на ринку освітніх послуг.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Herald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Vocational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Academy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Pedagogical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Sciences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Ukrain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Issue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: І (18) 2019.; 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sz="1500" dirty="0" err="1" smtClean="0">
                <a:latin typeface="Times New Roman" pitchFamily="18" charset="0"/>
                <a:cs typeface="Times New Roman" pitchFamily="18" charset="0"/>
              </a:rPr>
              <a:t>Адаптивно-компетантісний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підхід до професійної підготовки кваліфікованих робітничих кадрів у закладах професійної (професійно-технічної) освіти. Адаптивне управління в освіті: професійні та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громадсько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активні школи: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Кол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монографія / Г.В.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Єльникова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, С.Г. Кравець, О.О.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Загіка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та ін./За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і наук. ред. Г.В.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Єльникової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– Харків :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Мачулин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2019. – 370 с. 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Формування освітньої пропозиції закладу професійної освіти: маркетингово-адаптивний підхід». Тези V Всеукраїнського наукового форуму «Адаптивні процеси в національній системі освіти», ГО «Школа адаптивного управління соціально-педагогічними системами. Українська інженерно-педагогічна академія: 30-31.01.2020р.; 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Розвиток професійної компетентності педагогічних працівників у системі методичної роботи ЗП(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)О. Професійне становлення особистості: проблеми і перспективи : тези доповідей ХІ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міжнар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наук.-практ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.(24-25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листоп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2021) / ред. Н.Г.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Ничкало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, В.О.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Радкевич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[та ін..] Хмельницький: ХНУ,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творчої групи з розробки проекту Державних стандартів професійно-технічної освіти з робітничої професії «Діловод» (2017); 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лен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творчої групи з розробки проекту Державних стандартів професійно-технічної освіти з робітничої професії «Касир (на підприємстві, в установі, організації) (2017).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kern="1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роботі творчих груп</a:t>
            </a:r>
            <a:endParaRPr lang="uk-UA" sz="2800" b="1" kern="10" dirty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429000"/>
            <a:ext cx="3648405" cy="2736304"/>
          </a:xfrm>
          <a:prstGeom prst="rect">
            <a:avLst/>
          </a:prstGeom>
        </p:spPr>
      </p:pic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492896"/>
            <a:ext cx="4005064" cy="300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3" name="WordArt 8"/>
          <p:cNvSpPr>
            <a:spLocks noChangeArrowheads="1" noChangeShapeType="1" noTextEdit="1"/>
          </p:cNvSpPr>
          <p:nvPr/>
        </p:nvSpPr>
        <p:spPr bwMode="auto">
          <a:xfrm>
            <a:off x="2411760" y="1844824"/>
            <a:ext cx="489743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Дякую </a:t>
            </a:r>
          </a:p>
          <a:p>
            <a:pPr algn="ctr"/>
            <a:r>
              <a:rPr lang="uk-UA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за увагу!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293096" cy="429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908720"/>
            <a:ext cx="40324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endParaRPr lang="uk-UA" sz="4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163628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викладача  професійної підготовки </a:t>
            </a:r>
          </a:p>
          <a:p>
            <a:pPr algn="ctr"/>
            <a:r>
              <a:rPr lang="uk-UA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ВПУ № 25 </a:t>
            </a:r>
          </a:p>
          <a:p>
            <a:pPr algn="ctr"/>
            <a:r>
              <a:rPr lang="uk-UA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Хмельницького</a:t>
            </a:r>
          </a:p>
          <a:p>
            <a:endParaRPr lang="uk-UA" sz="3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ЗАГІКИ </a:t>
            </a:r>
          </a:p>
          <a:p>
            <a:pPr algn="ctr"/>
            <a:r>
              <a:rPr lang="uk-UA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Олени Олегівни</a:t>
            </a:r>
            <a:endParaRPr lang="uk-UA" sz="4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692696"/>
          <a:ext cx="8712968" cy="5996528"/>
        </p:xfrm>
        <a:graphic>
          <a:graphicData uri="http://schemas.openxmlformats.org/drawingml/2006/table">
            <a:tbl>
              <a:tblPr>
                <a:solidFill>
                  <a:srgbClr val="6699FF"/>
                </a:solidFill>
              </a:tblPr>
              <a:tblGrid>
                <a:gridCol w="2232248">
                  <a:extLst>
                    <a:ext uri="{9D8B030D-6E8A-4147-A177-3AD203B41FA5}"/>
                  </a:extLst>
                </a:gridCol>
                <a:gridCol w="6480720">
                  <a:extLst>
                    <a:ext uri="{9D8B030D-6E8A-4147-A177-3AD203B41FA5}"/>
                  </a:extLst>
                </a:gridCol>
              </a:tblGrid>
              <a:tr h="352368">
                <a:tc>
                  <a:txBody>
                    <a:bodyPr/>
                    <a:lstStyle/>
                    <a:p>
                      <a:pPr marL="0" marR="209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народження  </a:t>
                      </a:r>
                      <a:endParaRPr lang="en-US" sz="13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серпня 1971р.</a:t>
                      </a:r>
                      <a:endParaRPr lang="en-US" sz="13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11728">
                <a:tc>
                  <a:txBody>
                    <a:bodyPr/>
                    <a:lstStyle/>
                    <a:p>
                      <a:pPr marL="0" marR="209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Освіта</a:t>
                      </a:r>
                      <a:endParaRPr lang="en-US" sz="13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Хмельницький національний університет: спеціаліст, «менеджмент невиробничої сфери»  (01.09.1999 – 30.06.2005);</a:t>
                      </a:r>
                      <a:endPara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uk-UA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Хмельницький гуманітарно-педагогічний інститут: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uk-UA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навчальним закладом (01.09.2005 - 30.06.2006);</a:t>
                      </a:r>
                      <a:endPara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uk-UA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Інститут професійно-технічної освіти НАПН України: </a:t>
                      </a:r>
                      <a:r>
                        <a:rPr lang="uk-UA" sz="13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педагогічних наук, теорія та методика професійної освіти</a:t>
                      </a:r>
                      <a:r>
                        <a:rPr lang="uk-UA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(01.09.2012 – 30.06.2015).</a:t>
                      </a:r>
                      <a:endParaRPr lang="en-US" sz="1300" b="0" i="0" spc="-3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94920">
                <a:tc>
                  <a:txBody>
                    <a:bodyPr/>
                    <a:lstStyle/>
                    <a:p>
                      <a:pPr marL="0" marR="209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Педагогічний стаж</a:t>
                      </a:r>
                      <a:endParaRPr lang="en-US" sz="13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uk-UA" sz="13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en-US" sz="13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0040">
                <a:tc>
                  <a:txBody>
                    <a:bodyPr/>
                    <a:lstStyle/>
                    <a:p>
                      <a:pPr marL="0" marR="209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Рік та результати останньої атестації</a:t>
                      </a:r>
                      <a:endParaRPr lang="en-US" sz="1300" b="1" i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спеціаліст вищої категорії, </a:t>
                      </a:r>
                      <a:r>
                        <a:rPr lang="uk-UA" sz="1300" b="0" i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“викладач</a:t>
                      </a:r>
                      <a:r>
                        <a:rPr lang="uk-UA" sz="13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300" b="0" i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методист”</a:t>
                      </a:r>
                      <a:endParaRPr lang="uk-UA" sz="13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53376">
                <a:tc>
                  <a:txBody>
                    <a:bodyPr/>
                    <a:lstStyle/>
                    <a:p>
                      <a:pPr marL="0" marR="2095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Нагороди, грамоти, подяки</a:t>
                      </a:r>
                      <a:endParaRPr lang="en-US" sz="1300" b="1" i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Почесна Грамота Хмельницької обласної державної адміністрації департаменту освіти і науки (2018),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Грамота за участь у міжнародній виставці «Сучасні заклади освіти»  за презентацію досягнень інноваційних пошуків у реформуванні національної сфери освіти та науки (2018),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Почесна Грамота Хмельницької міської ради (2018),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Подяка Департаменту професійної освіти Міністерства освіти і науки України (2018),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Грамота Національної академії педагогічних наук України (2019),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Грамота Національної академії педагогічних науки України (2020),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Грамота Інституту професійно-технічної освіти НАПН України (2021),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Грамота Науково-методичного Центру професійно-технічної освіти та підвищення кваліфікації інженерно-педагогічних працівників у Хмельницькій області (2021),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uk-UA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Почесна Грамота Центрального комітету Профспілки працівників освіти і науки України (2021). </a:t>
                      </a: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04737">
                <a:tc>
                  <a:txBody>
                    <a:bodyPr/>
                    <a:lstStyle/>
                    <a:p>
                      <a:pPr marL="0" marR="20955" lv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</a:t>
                      </a:r>
                      <a:endParaRPr lang="en-US" sz="1300" b="1" i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20955" lv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Е-</a:t>
                      </a:r>
                      <a:r>
                        <a:rPr lang="en-US" sz="13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</a:p>
                    <a:p>
                      <a:pPr marL="0" marR="2095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Гіперпосилання на сторінку в соціальній мережі </a:t>
                      </a:r>
                      <a:endParaRPr lang="en-US" sz="1300" b="1" i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0682027923</a:t>
                      </a:r>
                      <a:endParaRPr lang="en-US" sz="13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zagika.olena@gmail.com</a:t>
                      </a:r>
                      <a:endParaRPr lang="uk-UA" sz="13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https://www.facebook.com/profile.php?id=100005881748502</a:t>
                      </a:r>
                      <a:endParaRPr lang="uk-UA" sz="13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3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  <a:hlinkClick r:id="rId4"/>
                      </a:endParaRPr>
                    </a:p>
                  </a:txBody>
                  <a:tcPr marL="49535" marR="4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88640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Загальні відомості</a:t>
            </a:r>
            <a:endParaRPr lang="uk-UA" sz="2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899592" y="332656"/>
            <a:ext cx="78946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Проблема над </a:t>
            </a:r>
            <a:r>
              <a:rPr lang="ru-RU" sz="4000" b="1" kern="10" dirty="0" err="1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якою</a:t>
            </a:r>
            <a:r>
              <a:rPr lang="ru-RU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4000" b="1" kern="10" dirty="0" err="1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працює</a:t>
            </a:r>
            <a:r>
              <a:rPr lang="ru-RU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методична </a:t>
            </a:r>
            <a:r>
              <a:rPr lang="ru-RU" sz="4000" b="1" kern="10" dirty="0" err="1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комісія</a:t>
            </a:r>
            <a:r>
              <a:rPr lang="ru-RU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uk-UA" sz="4000" b="1" kern="10" dirty="0">
              <a:ln w="19050">
                <a:solidFill>
                  <a:srgbClr val="0033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83568" y="3573016"/>
            <a:ext cx="78946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Проблема над </a:t>
            </a:r>
            <a:r>
              <a:rPr lang="ru-RU" sz="4000" b="1" kern="10" dirty="0" err="1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якою</a:t>
            </a:r>
            <a:r>
              <a:rPr lang="ru-RU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4000" b="1" kern="10" dirty="0" err="1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працює</a:t>
            </a:r>
            <a:r>
              <a:rPr lang="ru-RU" sz="40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4000" b="1" kern="10" dirty="0" err="1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викладач</a:t>
            </a:r>
            <a:r>
              <a:rPr lang="ru-RU" sz="4000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uk-UA" sz="4000" b="1" kern="10" dirty="0">
              <a:ln w="19050">
                <a:solidFill>
                  <a:srgbClr val="0033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59632" y="908720"/>
            <a:ext cx="6840785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200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 ІКТ на уроках </a:t>
            </a:r>
          </a:p>
          <a:p>
            <a:pPr algn="ctr"/>
            <a:r>
              <a:rPr lang="uk-UA" sz="3200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професійно-теоретичної </a:t>
            </a:r>
          </a:p>
          <a:p>
            <a:pPr algn="ctr"/>
            <a:r>
              <a:rPr lang="uk-UA" sz="3200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професійно-практичної підготовок</a:t>
            </a:r>
          </a:p>
          <a:p>
            <a:pPr algn="ctr"/>
            <a:r>
              <a:rPr lang="uk-UA" sz="3200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професії «Касир (на підприємстві, в установі, організації», </a:t>
            </a:r>
          </a:p>
          <a:p>
            <a:pPr algn="ctr"/>
            <a:r>
              <a:rPr lang="uk-UA" sz="3200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«Підприємництво, торгівля та біржова діяльність</a:t>
            </a:r>
            <a:r>
              <a:rPr lang="uk-UA" sz="3200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»</a:t>
            </a:r>
          </a:p>
          <a:p>
            <a:pPr algn="ctr"/>
            <a:endParaRPr lang="uk-UA" sz="32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907705" y="4221089"/>
            <a:ext cx="525658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200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 ІКТ на уроках </a:t>
            </a:r>
          </a:p>
          <a:p>
            <a:pPr algn="ctr"/>
            <a:r>
              <a:rPr lang="uk-UA" sz="3200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  підготовки</a:t>
            </a:r>
          </a:p>
          <a:p>
            <a:pPr algn="ctr"/>
            <a:endParaRPr lang="uk-UA" sz="32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043608" y="476250"/>
            <a:ext cx="2376264" cy="432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b="1" kern="1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Відзнаки</a:t>
            </a:r>
            <a:endParaRPr lang="uk-UA" sz="4000" b="1" kern="10" dirty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eacher\Downloads\58769F0E-C199-434D-9209-403103F09D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2088232" cy="3055062"/>
          </a:xfrm>
          <a:prstGeom prst="rect">
            <a:avLst/>
          </a:prstGeom>
          <a:noFill/>
        </p:spPr>
      </p:pic>
      <p:pic>
        <p:nvPicPr>
          <p:cNvPr id="2051" name="Picture 3" descr="C:\Users\teacher\Downloads\229CB123-566F-428E-A72E-29B245F62B4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1999034" cy="2880320"/>
          </a:xfrm>
          <a:prstGeom prst="rect">
            <a:avLst/>
          </a:prstGeom>
          <a:noFill/>
        </p:spPr>
      </p:pic>
      <p:pic>
        <p:nvPicPr>
          <p:cNvPr id="2052" name="Picture 4" descr="C:\Users\teacher\Downloads\172E79C1-4047-43DC-8C7E-0FE382719280.jpeg"/>
          <p:cNvPicPr>
            <a:picLocks noChangeAspect="1" noChangeArrowheads="1"/>
          </p:cNvPicPr>
          <p:nvPr/>
        </p:nvPicPr>
        <p:blipFill>
          <a:blip r:embed="rId5" cstate="print"/>
          <a:srcRect l="4152" t="2892" r="4494" b="3120"/>
          <a:stretch>
            <a:fillRect/>
          </a:stretch>
        </p:blipFill>
        <p:spPr bwMode="auto">
          <a:xfrm>
            <a:off x="6012160" y="3068960"/>
            <a:ext cx="2304256" cy="3404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692696"/>
            <a:ext cx="8388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2017- Срібна медаль у номінації «Інноваційна модель сучасного закладу професійної (професійно-технічної) освіти в контексті освітніх реформ»,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– Золота медаль у номінації «Розробка та впровадження інноваційних проектів, </a:t>
            </a:r>
            <a:r>
              <a:rPr kumimoji="0" lang="uk-UA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тренінгових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технологій, програм і рішень для осучаснення навчального процесу та підвищення рівня знань молоді»,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2019 - Гран-прі у номінації «Лідер професійної (професійно-технічної) освіти, Міжнародна виставка «Сучасні заклади освіти» </a:t>
            </a: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36912"/>
            <a:ext cx="2952328" cy="3936437"/>
          </a:xfrm>
          <a:prstGeom prst="rect">
            <a:avLst/>
          </a:prstGeom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755576" y="404664"/>
            <a:ext cx="403244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4000" b="1" kern="10" dirty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kern="10" dirty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конкурсах </a:t>
            </a:r>
            <a:r>
              <a:rPr lang="uk-UA" sz="2800" b="1" kern="10" dirty="0" err="1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змагальницького</a:t>
            </a:r>
            <a:r>
              <a:rPr lang="uk-UA" sz="2800" b="1" kern="10" dirty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48965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2021 - Золота медаль у номінації «Використання цифрових інструментів для забезпечення ефективного дистанційного та змішаного навчання в кризових умовах»);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2021р. - Золота медаль у номінації «Упровадження освітніх інновацій у професійну підготовку фахівців для сучасного ринку праці» (ХІІІ Міжнародна виставка «</a:t>
            </a:r>
            <a:r>
              <a:rPr kumimoji="0" lang="uk-UA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Інноватика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сучасній освіті». м. Київ).</a:t>
            </a:r>
            <a:endParaRPr kumimoji="0" lang="uk-UA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9" name="Рисунок 8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645024"/>
            <a:ext cx="4355976" cy="289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kern="1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Виступи на семінарах, конференціях</a:t>
            </a:r>
            <a:endParaRPr lang="uk-UA" sz="2800" b="1" kern="10" dirty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засідання методичного об’єднання викладачів навчально-тренувальних фірм України - виступ на тему: «Перспективи співпраці навчально-тренувальних фірм» (2018 р.);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Методичне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об’єднання викладачів Асоціації УНЦ НТФ «Централь» - «Обмін інформацією, досвідом та подальший розвиток співпраці навчальних закладів – членів Асоціації УНЦ НТФ «Централь» (2018 р.);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Всеукраїнська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науково-практична конференція «Кар’єрна компетентність майбутніх кваліфікованих робітників у постіндустріальному суспільстві: проблеми та перспективи розвитку» - виступ на тему «Формування кар’єрної компетентності як важлива складова професійної підготовки майбутніх кваліфікованих робітників у закладі професійної  (професійно-технічної) освіти» (2018р.);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web-конференція «Формування підприємницької діяльності» - виступ на тему: «Підприємницька діяльність» (2019р.); 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Методичний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семінар членів творчої групи експерименту Всеукраїнського рівня на тему: «Формування кар’єрної компетентності майбутніх фахівців у закладі професійної освіти» - обговорення результатів роботи, представлення підручника для учнів «Кар’єрна орієнтація» (2019 р.);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Засідання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науково-методичної ради ДВНЗ «Університет менеджменту освіти» НАПН України  - виступ на тему: Зміст і форми підвищення кваліфікації педагогічних працівників закладів професійної (професійно-технічної) освіти. (2019р.); </a:t>
            </a:r>
            <a:endParaRPr lang="uk-UA" sz="1400" dirty="0"/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18892"/>
            <a:ext cx="3096344" cy="293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764704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Проблемний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семінар для педагогів професійної підготовки економічних професій, поштового зв’язку та діловодства на тему: Основні засади реалізації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компетентісно-модульного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підходу до підготовки кваліфікованих робітників економічних професій, поштового зв’язку та діловодства - виступ на тему: «Особливості підготовки кваліфікованих робітників ВПУ №25 м. Хмельницького» (2019р.); 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Обласний семінар педагогічних працівників професій «Секретар керівника», «Обліковець з реєстрації бухгалтерських даних», «Офісний службовець», «Діловод», «Адміністратор», «Касир в банку», «Касир на підприємстві, в установі, організації», «Оператор поштового зв’язку», «Агент з постачання», «Контролер-касир», викладачів економічних дисциплін «Шляхи формування професійних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майбутніх кваліфікованих робітників економічного та комерційного напряму відповідно до вимог сучасного ринку праці» - доповідь на тему: «Основні виклики та проблеми фахової підготовки здобувачів освіти ЗП(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)О в контексті вимог сучасного ринку праці до персоналу» (2019 р); 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Х Міжнародна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науково-практична конференція «Професійне становлення особистості: проблеми і перспективи» - «Система розвитку маркетингової компетентності керівників закладів професійної (професійно-технічної) освіти: теоретико-методологічний аспект» (2019 р.); </a:t>
            </a:r>
          </a:p>
          <a:p>
            <a:endParaRPr lang="uk-U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kern="1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Виступи на семінарах, конференціях</a:t>
            </a:r>
            <a:endParaRPr lang="uk-UA" sz="2800" b="1" kern="10" dirty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672408" cy="268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48383610_4195813637154264_5134486660515364864_n.jpg"/>
          <p:cNvPicPr>
            <a:picLocks noChangeAspect="1"/>
          </p:cNvPicPr>
          <p:nvPr/>
        </p:nvPicPr>
        <p:blipFill>
          <a:blip r:embed="rId4" cstate="print"/>
          <a:srcRect t="25136"/>
          <a:stretch>
            <a:fillRect/>
          </a:stretch>
        </p:blipFill>
        <p:spPr bwMode="auto">
          <a:xfrm>
            <a:off x="755576" y="4149080"/>
            <a:ext cx="4110478" cy="230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90872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10. Проблемний семінар для заст. директора з НВР, методистів та голів методичних комісій професійної підготовки ЗП(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)О на тему «Організація дистанційного навчання в ЗП(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)О області: практичний досвід» - доповідь на тему «Практичний досвід впровадження елементів дистанційного навчання у ЗП(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)О» (2020р.); 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11. Круглий стіл «Розвиток та впровадження механізмів управління на основі партнерства при підготовці педагогічних кадрів для системи ПТО: концепції ефективного функціонування в рамках міжнародного проекту «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Ерасмус+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» «Нові механізми управління на основі партнерства та стандартизації підготовки викладачів професійної підготовки України» - виступ на тему: «Досвід підвищення кваліфікації педагогів професійної підготовки у ВПУ № 25 м. Хмельницького» (2021р.); 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12. Міжнародна науково-практична конференція  «Професійне становлення особистості» - виступ на тему: Розвиток професійної компетентності педагогічних працівників у системі методичної роботи ЗП(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)О (2021р.).</a:t>
            </a:r>
            <a:endParaRPr lang="uk-U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kern="1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Виступи на семінарах, конференціях</a:t>
            </a:r>
            <a:endParaRPr lang="uk-UA" sz="2800" b="1" kern="10" dirty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731907" cy="279893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45024"/>
            <a:ext cx="4139952" cy="275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1117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teacher</cp:lastModifiedBy>
  <cp:revision>47</cp:revision>
  <dcterms:created xsi:type="dcterms:W3CDTF">2022-04-04T07:11:55Z</dcterms:created>
  <dcterms:modified xsi:type="dcterms:W3CDTF">2022-04-06T07:48:41Z</dcterms:modified>
</cp:coreProperties>
</file>