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Default Extension="xlsx" ContentType="application/vnd.openxmlformats-officedocument.spreadsheetml.sheet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1" r:id="rId11"/>
    <p:sldMasterId id="2147483662" r:id="rId12"/>
    <p:sldMasterId id="2147483663" r:id="rId13"/>
    <p:sldMasterId id="2147483664" r:id="rId14"/>
    <p:sldMasterId id="2147483665" r:id="rId15"/>
    <p:sldMasterId id="2147483666" r:id="rId16"/>
    <p:sldMasterId id="2147483667" r:id="rId17"/>
    <p:sldMasterId id="2147483858" r:id="rId18"/>
  </p:sldMasterIdLst>
  <p:notesMasterIdLst>
    <p:notesMasterId r:id="rId47"/>
  </p:notesMasterIdLst>
  <p:sldIdLst>
    <p:sldId id="256" r:id="rId19"/>
    <p:sldId id="278" r:id="rId20"/>
    <p:sldId id="293" r:id="rId21"/>
    <p:sldId id="294" r:id="rId22"/>
    <p:sldId id="274" r:id="rId23"/>
    <p:sldId id="279" r:id="rId24"/>
    <p:sldId id="290" r:id="rId25"/>
    <p:sldId id="258" r:id="rId26"/>
    <p:sldId id="292" r:id="rId27"/>
    <p:sldId id="282" r:id="rId28"/>
    <p:sldId id="280" r:id="rId29"/>
    <p:sldId id="285" r:id="rId30"/>
    <p:sldId id="286" r:id="rId31"/>
    <p:sldId id="261" r:id="rId32"/>
    <p:sldId id="263" r:id="rId33"/>
    <p:sldId id="264" r:id="rId34"/>
    <p:sldId id="265" r:id="rId35"/>
    <p:sldId id="268" r:id="rId36"/>
    <p:sldId id="287" r:id="rId37"/>
    <p:sldId id="281" r:id="rId38"/>
    <p:sldId id="272" r:id="rId39"/>
    <p:sldId id="288" r:id="rId40"/>
    <p:sldId id="277" r:id="rId41"/>
    <p:sldId id="267" r:id="rId42"/>
    <p:sldId id="284" r:id="rId43"/>
    <p:sldId id="289" r:id="rId44"/>
    <p:sldId id="291" r:id="rId45"/>
    <p:sldId id="276" r:id="rId4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080"/>
    <a:srgbClr val="CCFFFF"/>
    <a:srgbClr val="00CC99"/>
    <a:srgbClr val="00FF00"/>
    <a:srgbClr val="FFCCCC"/>
    <a:srgbClr val="FFFF00"/>
    <a:srgbClr val="00FFFF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94670" autoAdjust="0"/>
  </p:normalViewPr>
  <p:slideViewPr>
    <p:cSldViewPr>
      <p:cViewPr>
        <p:scale>
          <a:sx n="84" d="100"/>
          <a:sy n="84" d="100"/>
        </p:scale>
        <p:origin x="-75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view3D>
      <c:hPercent val="89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solidFill>
          <a:srgbClr val="CCFFFF"/>
        </a:solidFill>
        <a:ln w="12700">
          <a:solidFill>
            <a:schemeClr val="tx1"/>
          </a:solidFill>
          <a:prstDash val="solid"/>
        </a:ln>
      </c:spPr>
    </c:sideWall>
    <c:backWall>
      <c:spPr>
        <a:solidFill>
          <a:srgbClr val="CCFFFF"/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2151067323481132"/>
          <c:y val="5.1724137931034551E-2"/>
          <c:w val="0.60755336617405586"/>
          <c:h val="0.80541871921182251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виробниче навчання</c:v>
                </c:pt>
              </c:strCache>
            </c:strRef>
          </c:tx>
          <c:spPr>
            <a:solidFill>
              <a:srgbClr val="008080"/>
            </a:solidFill>
            <a:ln w="15536">
              <a:solidFill>
                <a:schemeClr val="tx1"/>
              </a:solidFill>
              <a:prstDash val="solid"/>
            </a:ln>
          </c:spPr>
          <c:dLbls>
            <c:spPr>
              <a:noFill/>
              <a:ln w="31071">
                <a:noFill/>
              </a:ln>
            </c:spPr>
            <c:txPr>
              <a:bodyPr/>
              <a:lstStyle/>
              <a:p>
                <a:pPr>
                  <a:defRPr sz="2202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uk-UA"/>
              </a:p>
            </c:txPr>
            <c:showVal val="1"/>
          </c:dLbls>
          <c:cat>
            <c:strRef>
              <c:f>Sheet1!$B$1:$E$1</c:f>
              <c:strCache>
                <c:ptCount val="4"/>
                <c:pt idx="0">
                  <c:v>2018 р.</c:v>
                </c:pt>
                <c:pt idx="1">
                  <c:v>2019 р.</c:v>
                </c:pt>
                <c:pt idx="2">
                  <c:v>2020 р.</c:v>
                </c:pt>
                <c:pt idx="3">
                  <c:v>2021р.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0.87000000000000044</c:v>
                </c:pt>
                <c:pt idx="1">
                  <c:v>0.93</c:v>
                </c:pt>
                <c:pt idx="2">
                  <c:v>0.9</c:v>
                </c:pt>
                <c:pt idx="3">
                  <c:v>0.9500000000000004</c:v>
                </c:pt>
              </c:numCache>
            </c:numRef>
          </c:val>
        </c:ser>
        <c:gapDepth val="0"/>
        <c:shape val="box"/>
        <c:axId val="190676352"/>
        <c:axId val="190686336"/>
        <c:axId val="0"/>
      </c:bar3DChart>
      <c:catAx>
        <c:axId val="190676352"/>
        <c:scaling>
          <c:orientation val="minMax"/>
        </c:scaling>
        <c:axPos val="b"/>
        <c:numFmt formatCode="General" sourceLinked="1"/>
        <c:tickLblPos val="low"/>
        <c:spPr>
          <a:ln w="388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202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uk-UA"/>
          </a:p>
        </c:txPr>
        <c:crossAx val="190686336"/>
        <c:crosses val="autoZero"/>
        <c:auto val="1"/>
        <c:lblAlgn val="ctr"/>
        <c:lblOffset val="100"/>
        <c:tickLblSkip val="1"/>
        <c:tickMarkSkip val="1"/>
      </c:catAx>
      <c:valAx>
        <c:axId val="190686336"/>
        <c:scaling>
          <c:orientation val="minMax"/>
          <c:max val="1"/>
        </c:scaling>
        <c:axPos val="l"/>
        <c:majorGridlines>
          <c:spPr>
            <a:ln w="3884">
              <a:solidFill>
                <a:schemeClr val="tx1"/>
              </a:solidFill>
              <a:prstDash val="solid"/>
            </a:ln>
          </c:spPr>
        </c:majorGridlines>
        <c:numFmt formatCode="0%" sourceLinked="0"/>
        <c:tickLblPos val="nextTo"/>
        <c:spPr>
          <a:ln w="388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202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uk-UA"/>
          </a:p>
        </c:txPr>
        <c:crossAx val="190676352"/>
        <c:crosses val="autoZero"/>
        <c:crossBetween val="between"/>
      </c:valAx>
      <c:spPr>
        <a:noFill/>
        <a:ln w="27416">
          <a:noFill/>
        </a:ln>
      </c:spPr>
    </c:plotArea>
    <c:legend>
      <c:legendPos val="r"/>
      <c:layout>
        <c:manualLayout>
          <c:xMode val="edge"/>
          <c:yMode val="edge"/>
          <c:x val="0.74712642106422666"/>
          <c:y val="0.42118229798281825"/>
          <c:w val="0.24630544192106252"/>
          <c:h val="0.15763540403436582"/>
        </c:manualLayout>
      </c:layout>
      <c:spPr>
        <a:noFill/>
        <a:ln w="3884">
          <a:solidFill>
            <a:schemeClr val="tx1"/>
          </a:solidFill>
          <a:prstDash val="solid"/>
        </a:ln>
      </c:spPr>
      <c:txPr>
        <a:bodyPr/>
        <a:lstStyle/>
        <a:p>
          <a:pPr>
            <a:defRPr sz="2025" b="1" i="0" u="none" strike="noStrike" baseline="0">
              <a:solidFill>
                <a:schemeClr val="tx1"/>
              </a:solidFill>
              <a:latin typeface="Calibri"/>
              <a:ea typeface="Calibri"/>
              <a:cs typeface="Calibri"/>
            </a:defRPr>
          </a:pPr>
          <a:endParaRPr lang="uk-UA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202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37510E5-722C-4B29-8EB4-A84AA94EA9AB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749906-2350-4EB7-880A-0AB4564D071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3317382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F90CC-42E3-4F08-B330-41A631EEE60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EE344-A256-47F3-B603-39010D95AA4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60549-7D68-41F2-9A3D-223907F0BF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C498B-1F8F-40E8-9F0C-9EC4F136DF2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2838-6D17-4F36-8F5A-BFF3550BBB0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2C215-266C-42C5-AE56-0E4F21571FA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D0765-EFDF-4B2D-B53F-F6A8CC51871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EB392-7BBF-4AFD-8F5B-8BE09AA8EFE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F805D-F18C-4411-B317-722232CA5B2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D76FA-123B-45AA-8C7B-DF038DBA0A3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5F132-DD95-48EE-8ACC-CC85170B95C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B1D89-9048-4243-BCBF-38075EB6901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E2D18-A8EC-4023-B38D-048C8E64892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FE45E-E942-4555-9ADE-5529BD2FF28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2AEDF-D4A3-4940-A779-68FD3E4401D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02565-3160-49E2-9E81-D72C09676A1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884E1-001F-485E-B4EC-3F38ACC132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755D5-993C-4638-8191-24D13650F44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C695D-9A4B-4F39-AA58-A9933269D4A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E6120-BDFE-4788-99F5-9149EE96182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CE2D1-C443-4C0C-BA64-398AA66AA57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48ED6-46F3-4D3B-8FEB-269B167D074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37462-165A-45B9-BEC3-ADA13F75B3C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2C454-0418-465D-9BFA-5DC31C60DDE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6C54F-D707-40FA-BD47-CF9DE19ADC9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FF1AB-9B5E-4953-9600-ED82233AA96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00377-87BD-456D-A271-9DEB41D41C5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DC0B1-3CF6-48CF-A454-3FA8955EF37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7A567-C7A5-4ED8-82B7-EDA896F5464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38CDA-274B-4C44-A873-2B482A5AB94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A8CA8-FBFB-40C9-B5C3-24C89D0ADC2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B08A9-08C0-4AB2-84DA-3681549E678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620D6-1E6C-423A-8110-77D50D96F88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7B8C9-E5F4-4837-B789-4C3378AA16E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6FFC1-3947-4CF8-B950-DD12B98606A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8B8B-640A-4960-A7F6-663C355AE0A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AD23A-3B9B-45EF-9EB7-EC198B07D9A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23DBF-0028-471D-88C2-A93913191A5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645C3-87FE-4F01-85A8-59D47D36129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642E3-062D-4D6B-A403-C17BFFE6096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D3EA6-0787-4A9B-AB92-E44F6C2B59F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07A21-42EE-479F-8BF1-514D4006BA9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9CA01-5EA1-4755-93A5-CB3BA31F951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954D-041B-4731-B14B-86459546E85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D40E9-AF6C-4D30-AE6C-C43E33C4CDF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94AFE-01A9-443E-910F-09E5027271F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70D52-1910-4D0F-B283-1E78B7D1EBD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6F0EF-4FED-41A5-A40A-46114D89038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BB29E-1D2A-43D4-A3FB-A308C089423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A161B-992C-4172-94CD-82B0D05EE69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26244-6DD1-4BAF-AA4C-C0CD9A63559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07F92-4874-49F6-92F2-8FB0A45001E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2924B-8BF8-4433-AA86-0E1F8446227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94D40-143B-44EA-BB64-C90659BD6A0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7E9EF-8985-46D7-8F4E-C99A9849ECB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2270F-2C7E-45F4-A3E3-0B61E0A7EAB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E8EB5-76F8-41D6-A8F4-87D8CE8CC8B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B05FF-449F-458F-9097-8F4B6B33C2A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F08F2-24E4-4243-BC9C-2257729F70D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16986-0AC3-4F7A-BB4A-08C04192FAB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AE570-E739-4F8E-A521-A241C97DF60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0EBF3-8045-4F7E-A379-BFD0D3764DF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2D492-3F19-46A3-97C5-CC5C016DFD0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A98BA-385C-4DBB-9DF5-F9E7B012EAE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ED708-44CC-4E9A-A74D-E8352DB3AAB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9DCA2-C155-41AF-B6F0-91957511762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F7EED-D91D-4509-9C76-165AFE0FD4C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09571-0226-4EDC-8F21-955851FE198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C6470-130B-4850-A863-D3010BDE000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AC9FB-6D51-49C8-A2CB-CCD7D647B7A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CC2D5-0070-4304-BC0B-FBD48E316B4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3CAD5-CCD2-4E4E-AF6A-2CD571AF1D4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E6CDF-1D6C-45DB-9EC2-2A77A73FACE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BC80A-2C03-407C-A1C5-4D839A8DFC2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C7FDB-B69A-4015-AC75-EF2C5B20DB4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EF955-9735-40DA-AE98-361A7FDCC4E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2958E-37A3-4420-95B4-DF9BA32FF6D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14B40-802C-4CE4-8AF5-05750CB6949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F0B41-95BC-409C-B3C7-9F743E23E20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19592-7BD0-454E-BF4D-AFC394FFCA4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06CA7-F47B-45D0-8E53-4C2FE40C53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14DE5-7750-4E28-8A25-76DA2D66B75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8ED3D-8022-46FA-B3C5-5C6A61597BC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07BCD-4D4B-431C-9DF1-E25784E3DD4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8B929-60D0-4F58-B54A-2AD6DEDF80A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EF3D0-E223-47C4-B1AC-E9A0FB2F8CE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8286C-435A-45DD-AD49-44B7789AACA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F0A77-9208-4E87-BDC7-F2119DA23E4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DCDC5-E2A7-4EB5-BDC9-BA71D3830A6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BA192-7826-4881-8F7B-4E06E4A2E42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FC756-4372-48C8-A7CF-AF7ACFF7E19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B00C5-0CAD-4FF0-A867-9F091245A42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CE760-14F3-45DC-9B16-A7BB193E772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F32DB-5E1E-4379-B128-E48B4647E11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849F2-D75C-4960-9FE8-D403A2624CD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7179A-F19F-4FC1-AC9C-F29D03CBB53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88816-2A41-4AA8-A135-C9003B46F28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BE88C-6C2F-429C-8D0F-1BEEC041DCF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FEB52-8488-4F38-8A0B-6FA2FA93937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09167-A2A3-46F6-AD09-85CBAD74F04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0C2E-16BD-4D22-8C86-C866208B19C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0575E-D362-44AA-93A1-3F1B4B90478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C454-0418-465D-9BFA-5DC31C60DDEF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6FFC1-3947-4CF8-B950-DD12B98606AB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4AFE-01A9-443E-910F-09E5027271F3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E8EB5-76F8-41D6-A8F4-87D8CE8CC8B4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9571-0226-4EDC-8F21-955851FE198D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0B41-95BC-409C-B3C7-9F743E23E20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BA192-7826-4881-8F7B-4E06E4A2E42B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0C2E-16BD-4D22-8C86-C866208B19C9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CDDE-BF60-4A0B-9100-682412A58371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CDEF2-0CAA-4AA7-BCA7-9477E9C95BA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0CDDE-BF60-4A0B-9100-682412A5837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82BB-6032-4EA9-BB6A-5DCC61960D5E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2D1DF-2DDB-477E-AB9B-D723CDE9897B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CFBE9-B315-4C4A-9438-EED7B047DAF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F1113-A592-4706-A354-A8853C438B2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6D02C-16C5-4408-9560-D387EC95D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82BB-6032-4EA9-BB6A-5DCC61960D5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2D1DF-2DDB-477E-AB9B-D723CDE9897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CFBE9-B315-4C4A-9438-EED7B047DAF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F1113-A592-4706-A354-A8853C438B2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6D02C-16C5-4408-9560-D387EC95D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BF675-6622-4BCC-AD80-50677D877B9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A0EF8-EDC9-45D9-95BD-0AEDFEB237C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EC1FA-A2A9-48A7-92F7-4D86D51750C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FB9C8-1777-4B0E-A8BD-D35C2D2CEDA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9CA3E-3830-4575-899B-3D4704D4227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F70EC-869F-448C-BDB0-E0B49DBC2D9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D52F2-3DD7-4742-A183-FB3D765C943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42B6A-286F-4447-8307-DF84561BDF6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5F57D-E571-41BB-8ED8-5698ECB85B2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5DBF4-B341-4680-B5DD-7177846C3B6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20611-4A53-45A5-B3C2-6D63BBB3019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3B17A-9861-4639-B867-A274E0CFF62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8DB96-8EBB-4E79-A434-2AA0A45DD2F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0C2B8-CBD8-4DD3-947D-758E44CB3A1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30899-E9CD-44DB-80AE-64C9DEACE85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48F8C-2F0B-4C3C-BAF5-6AAAEACF4C1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E127F-954A-4505-846B-28E5591F090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735A4-51FF-433B-96CA-AC25E0DCA0B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4B601-0676-43C5-A8DE-82741794B61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2F604-4061-4C5F-91C0-08A4B6797F7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BE9F7-19A3-4EBC-B8A5-6E4F0E3FA26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40127-D128-4DB9-AF12-23B32F7CC9D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1027B-C211-4E91-B944-D6C47B6EB4C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D0D0C-A3C3-4935-BB23-92BBB55B1D1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B34F3-8484-4E5F-ACF5-70AF3AB2DBB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05ABE-BC78-49F4-9037-C892DA510F2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842A7-7FFD-45B2-BA6A-D4A76802FAE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8F189-9A53-4CC6-B4D2-63D135A0210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A501F-DDBF-49E0-8ABC-E5CD6BEEDB5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72619-79F6-4FB3-8BA5-6FE02954265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80427-B6DB-4E8E-8445-08C3AEFDFD7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916FF-CCE6-4D3E-B385-0EA0506968C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19DEB-32A6-461F-B961-67F772F6BB1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D3DD8-06F0-47AB-8282-0BB07A2578C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C1880-E8C5-4AAA-BE3C-F16D1344334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407BA-6416-47AC-87B9-77260A13325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1E1A4-A33B-4A43-B02A-695ED84ED1D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097B3-DE5B-4B4A-9F02-0BBA146290D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87C95-94D3-4A1B-B1F1-3184CBC36D3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ACA7-EBBD-42F7-89E5-9B6D67675D0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E477A-3AE2-48D0-9884-D180BA52A98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579BA-8139-4842-A0FD-80A7EBBF4E1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A3EB0-9ADF-4031-A1B8-9A4D6ED98EE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F07F3-3248-43EB-860C-BB51B2B3CFA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FDC66-0BF0-416D-8E32-CB6C30EBD64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812F6-D877-4B4F-B873-FBC78BF3F1B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1800E-07F6-449C-BD5B-3288777E4CA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E78CE-DAF1-4837-9553-DD81601C9FA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F9FCD-8141-440D-9145-C34DC117190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E361C-55CD-4C29-916A-D28A35A84A3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B5E94-9C5E-4FFC-99AF-C868124ED6D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314BB-8437-4913-9EFA-577B28E36AD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CBD7B-F995-4CE8-9E00-AC2179BE3E5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7DB9D-6093-450F-8ABF-C58E4C0A66A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E8DF2-D1C8-4C43-9E7B-A979BAECAA8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2D25E-AFEC-4DE8-A5DA-8318A4E7138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6D713-797B-4141-96F4-2A06DBA8F37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8F49E-80A5-402D-A241-5EFCF87FE0C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72125-08B4-45DC-BA7D-0B43342C5DA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554B0-1A3A-4B57-A818-A5412D1EAE8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03D2C-A4E6-43C7-BE8D-1BD45114178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B6CAE-6938-4715-9238-D554CBFA2C7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CBDA2-BD0E-43AF-B6B0-0C4CEFD084D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BAB3A-3279-4FFC-B4A4-50F2FCFE8B0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EBB7C-F3EA-4D00-9627-F5C65FD4A60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9D726-BE60-492C-87B5-CCFBDC5C2F6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78392-1229-4C39-99CF-79AFC0487C9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DA83A-2C40-45E3-A213-960E1AE9B1E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A2B37-3EBF-4C60-9EDD-CDC6D3FDD6D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5930B-4F10-4A0B-885D-BB8F01AFC10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B0885-85C9-48AC-B7C0-9EADEA9673D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69223-7162-4FB7-87C6-B66551AD6FE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EEE46-9938-4AA8-BDD6-C45A30FE75D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3DBB7-F45E-4E2F-A7C6-D02DDE1E7BC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8D298-C8C2-4958-8591-BABD520CE2C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823CD-A2C4-489D-A230-4BD6AEA4F45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371C1-CE4C-44BC-B990-A3763F54ACE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15929-90B9-4E5D-87FF-8A16DDA7222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612CC-D367-4B7D-8E8C-7D4CE364E47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6CB07-064F-4E54-8AC0-14CB88FCF21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E7390-4686-4BC6-9DF8-7D753E6F163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5A32B62-8BF7-49B2-A641-ABB26FEE97E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4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28F48BA-2A8E-4312-AC4E-E018C55E3C3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2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E356A3B-DA2D-4639-9A9B-8473B7FE796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2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2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5149E7E-05F0-4184-A76F-F6DA1886471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6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3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3E3CA3A-00E5-4365-9A59-39F10642170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34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03988CD-787F-4825-A475-68718ED171C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4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3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A6BF6C3-252C-4C46-8C84-4D53626EB03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8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3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B8FE1EB-A4F3-4302-97E4-802B59B1AEC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412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74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EE36C9D-AA37-4076-B537-DAC6A181125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A32B62-8BF7-49B2-A641-ABB26FEE97E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6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05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FB673B5-D22D-48CF-ADD2-2D3F24F3139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6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A75C236-4798-4FFC-A1A0-A7151B5E2D4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1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55207F3-69DC-431C-8360-96556D2CD99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4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1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CCC071F-0187-42F4-86EF-D42186C9B8D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14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A2A488C-13D0-4A51-887D-56B5D3F368A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2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1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05DD6C0-C785-4AC9-A531-A5FE585A44C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6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1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077A504-8407-427E-BD6A-578A7846578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2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oboi-dlja-stola.ru/file/7290/1366x768/crop/%D0%A6%D0%B2%D0%B5%D1%82%D0%BE%D0%BA-%D1%81-%D0%BF%D0%BE%D0%B4%D1%81%D0%B2%D0%B5%D1%82%D0%BA%D0%BE%D0%B9.jpg"/>
          <p:cNvPicPr>
            <a:picLocks noChangeAspect="1" noChangeArrowheads="1"/>
          </p:cNvPicPr>
          <p:nvPr/>
        </p:nvPicPr>
        <p:blipFill>
          <a:blip r:embed="rId13" cstate="email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frame">
            <a:avLst>
              <a:gd name="adj1" fmla="val 4009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2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229B69-CA1B-4D7B-95D0-EBA26BF36FA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4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tezuk_olga@Ukr.net" TargetMode="External"/><Relationship Id="rId1" Type="http://schemas.openxmlformats.org/officeDocument/2006/relationships/slideLayout" Target="../slideLayouts/slideLayout19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7"/>
          <p:cNvSpPr>
            <a:spLocks noGrp="1"/>
          </p:cNvSpPr>
          <p:nvPr>
            <p:ph type="body" sz="half" idx="2"/>
          </p:nvPr>
        </p:nvSpPr>
        <p:spPr>
          <a:xfrm>
            <a:off x="228600" y="1676400"/>
            <a:ext cx="5486400" cy="3429000"/>
          </a:xfrm>
        </p:spPr>
        <p:txBody>
          <a:bodyPr>
            <a:normAutofit fontScale="92500"/>
          </a:bodyPr>
          <a:lstStyle/>
          <a:p>
            <a:pPr marL="88900" indent="1588" eaLnBrk="1" hangingPunct="1">
              <a:buFont typeface="Arial" charset="0"/>
              <a:buNone/>
            </a:pPr>
            <a:endParaRPr lang="uk-UA" altLang="en-US" sz="2800" dirty="0" smtClean="0">
              <a:latin typeface="Times New Roman" pitchFamily="18" charset="0"/>
            </a:endParaRPr>
          </a:p>
          <a:p>
            <a:pPr marL="88900" indent="1588" algn="ctr" eaLnBrk="1" hangingPunct="1">
              <a:buFont typeface="Arial" charset="0"/>
              <a:buNone/>
            </a:pPr>
            <a:r>
              <a:rPr lang="uk-UA" altLang="en-US" sz="2800" dirty="0" smtClean="0">
                <a:solidFill>
                  <a:srgbClr val="008080"/>
                </a:solidFill>
                <a:latin typeface="Times New Roman" pitchFamily="18" charset="0"/>
              </a:rPr>
              <a:t>майстра виробничого навчання ВПУ №25</a:t>
            </a:r>
          </a:p>
          <a:p>
            <a:pPr marL="88900" indent="1588" algn="ctr" eaLnBrk="1" hangingPunct="1">
              <a:buFont typeface="Arial" charset="0"/>
              <a:buNone/>
            </a:pPr>
            <a:r>
              <a:rPr lang="uk-UA" altLang="en-US" sz="2800" dirty="0" smtClean="0">
                <a:solidFill>
                  <a:srgbClr val="008080"/>
                </a:solidFill>
                <a:latin typeface="Times New Roman" pitchFamily="18" charset="0"/>
              </a:rPr>
              <a:t>м. Хмельницького</a:t>
            </a:r>
          </a:p>
          <a:p>
            <a:pPr marL="88900" indent="1588" eaLnBrk="1" hangingPunct="1">
              <a:buFont typeface="Arial" charset="0"/>
              <a:buNone/>
            </a:pPr>
            <a:endParaRPr lang="uk-UA" altLang="en-US" sz="2800" b="1" dirty="0" smtClean="0">
              <a:latin typeface="Times New Roman" pitchFamily="18" charset="0"/>
            </a:endParaRPr>
          </a:p>
          <a:p>
            <a:pPr marL="88900" indent="1588" eaLnBrk="1" hangingPunct="1">
              <a:buFont typeface="Arial" charset="0"/>
              <a:buNone/>
            </a:pPr>
            <a:r>
              <a:rPr lang="uk-UA" altLang="en-US" sz="3500" b="1" dirty="0" smtClean="0">
                <a:latin typeface="Times New Roman" pitchFamily="18" charset="0"/>
              </a:rPr>
              <a:t>Стецюк Ольги Анатоліївни</a:t>
            </a:r>
          </a:p>
          <a:p>
            <a:pPr marL="88900" indent="1588" eaLnBrk="1" hangingPunct="1">
              <a:buFont typeface="Arial" charset="0"/>
              <a:buNone/>
            </a:pPr>
            <a:endParaRPr lang="ru-RU" altLang="en-US" sz="2800" dirty="0" smtClean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85800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 smtClean="0">
                <a:latin typeface="Times New Roman" pitchFamily="18" charset="0"/>
                <a:cs typeface="Times New Roman" pitchFamily="18" charset="0"/>
              </a:rPr>
              <a:t>ПОРТФОЛІО</a:t>
            </a:r>
            <a:endParaRPr lang="uk-UA" sz="4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eacher\Desktop\3.jpg"/>
          <p:cNvPicPr>
            <a:picLocks noChangeAspect="1" noChangeArrowheads="1"/>
          </p:cNvPicPr>
          <p:nvPr/>
        </p:nvPicPr>
        <p:blipFill>
          <a:blip r:embed="rId2" cstate="print"/>
          <a:srcRect l="52962" t="21111" r="14445" b="36667"/>
          <a:stretch>
            <a:fillRect/>
          </a:stretch>
        </p:blipFill>
        <p:spPr bwMode="auto">
          <a:xfrm>
            <a:off x="5943600" y="838200"/>
            <a:ext cx="2362200" cy="4080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3.googleusercontent.com/GVD3EfcyPcSpspd_0ln89ZGnxci3UdEZpaT5yTwVT9QeQVUj8m0c3KX0sJoGyn7uTe4yUNsBp0tD1AlMLAefaF7L6MosKO4wjlyocS2ymA0-8Dcw-5GKPdRRefAppCJ7kjWJf4UvvrtGcBE0YTz37ny0IIZwhu-Y5ueZZ1zBcGqeNt_TFETC6mclBnM3gjubNJfewWxnuR6V0CimWbB03kHLPvd0tqQMPX0-JFLPk4tPCRZVJFWgHrNn0o1NiTGeTQMxGCuf4G3YxdfZZrOZIDsL5e_NYEx2r2ZvJHoVRs3o-9IJafVYUmncbMY-c4dm_L8KlS-UuZ0Fhj8WNxH9Ddl3nH8sBiYPskARyUIZb3yTndjsTb2-m0pb2rw--pJ3vYqruluynZ_UTDVBvLwD_y18MxGUMFhi2Q6ta4RlkFP4Skg2tIuIpDx1dlbBc4rIxUsANb6hkHtvcQ1vcl3k5O_A1B09STusfSM4vPGqxxqTPHKxEj-yRnECSfQPB_GQkWf396-sp_2rNw0NxltPQP0-NhXPDcStsRGFhwh-wuB6H_BxkFtwyGe35Mo0Jcv1zJNLL55Zw7RuqLb07ewTVspS6m8lH8GB-xABb5O7fVi_GeTv2DlBcn8gI4uZZQOHgqk6qyrFZS8gt6rmDsppfgN8eQ9lCdwIQr_aXh-gG5yx2EZCbN5nUr4BD6GgakGihCPgYLNNQyyKpv_J9MaVEc7f=w618-h82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304801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VuffhC_GE9ayDaLQdD8RREF2zh-CfU_3GeKRZpZ3Gvi1P7iGGPD3ICB5kX8-S0FHe7ai92KszTB2Ejd86dv92PdmhS8oq_omaK-wa06_UjhKN5yPwdJomYHpI5Byc-fTFn1rv_zq5T0cnc15dZhQ7aPUENScIJt6AVlF4qCyVNo2WY-R1n3kyM8Z4fyvaHZNKbSvhXBjkdxrl6qEVet-3RUpPQ4Tdjmm_AXgXLCH34r6DNyN8D7ir62Sdeuur_BxlkzgTbBahkT8wQ-FJKczFvEtPoHsnEPgFAiOz8Ca_Lg-GvCfFpBAAUlTNytHAdJAnZn6LE2sI6RWKawtzzJz8AQBgPnLwUs42TllAwR6_w6J8-ZIhcqcoTAdbHUuvKq8WgobWSLKdHTzPwx0JtY7uZ9sbNA45JFOtPeBraX6dWy-Gk-Plj_295dT1R_gNjEFMzNUm3lLXevfieNvdpqTfJqH5dguYLSddygHCAlIAVN9_xN-tFBKc_uLWWhhvdyL-m_j58eYGVR9BTxIrKxbiMkLyLoBbHXczp8Z-iKA_l26-HVHnVRDs-ASCX3Apzwli_t-t6qL0LqKtTHR1kcHxbiF49eRusjgQjvGo3IYVsTSl5fiHXrbjMDSDJiiSTEwD2fuYdprnCdyU-C0MsZJvAIO8pfpfAybtUabbkRHKU7lyzsZBZ-R360mu753j9MJIW0WeSkjwU_dEsq-yaiq0dBR=w618-h82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67335"/>
            <a:ext cx="3143250" cy="419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3.googleusercontent.com/GMY2rs-JpLCHIfHCJ3u8nWPwjP4ExiQ5bCzZdgl-NHuixzxeKA8VuHqBSWAHEjGFZiTPhYW9UmNbjLNgZ8LtHU4Ega6sPLiqa7Aew1pkS-xkm1sPUUxJ8R5TJPU6K4nbWGPHbqlC7zHcZien2OJvxAduvWEYHLFYi3NvuYaJmnK9XgV9Pbn6gduxI3jRkWunUCekYx6DQnJgketPo09tksNwCkOdjz4KlCNGWP5z31irxIto0DonK8R355zNVNLdF3yULBXKe48bsvKKv_b20bYgvsXddz1Uhb7m6uczX-gHAuaXuXVqPql--j79vpkVgQzXZnqFoSzJBSi8q_oV8Z-EH5bC8MxQwgpJdqrpl0pAlAbbRqVCz4Lr-RzB5EM4L7LM2gDpgGxc3H8I9mOEbc59Dwc6gjB2Dl0gg9OvedtJg68r-JbN2jmNYr7AMuBuDE87UA2K0ElrCR9Xfap7pOo2LdH4rHHmjouSV9Elf-e3GlpwSgiRFVwBeJalc4vAsUxKx80XFH4_R4pZd1lWRMX_fLBsXMVLAkW1f3TSGmI-e4sTuDFJOwRkxtHUllyuaTChFj8ocRihV8cPu9B9NUmJlKqXdiremOO8ILACthV0R6gPdKmN_ZruELaXNANhpgqXvZhj8PtRSqBv-1z9mKYmI2eCvAEtFSU_gsb3Jq8WCyGNtthI9c8fgeUk5lVz5TA0Yg3GpvLWzg_yE55B7APQ=w618-h824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903890"/>
            <a:ext cx="2908432" cy="3877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hyV_M-AkmAcp-IYYi_MrDZ2fgJ4VH_BLJZFpjA_3CqNnoNP1AVn8WS0C_r0-IhWpLr1P7lT1xHsnY4MoMcn2xHZ0vIszjHex36Qj5HJmRFI0JZ2c7IipGFSJPxRfjz1GBTBaQqC6tv2d-UDkImJIT7avnhhm6rvYicL01895jo4K5riBam3ZSyScpcp6r_rtjj1amYzo1hWLkSR2o1meyfjdQCvbdDXLKCcjCgIuYBOIFHm098cPtHkh1_2bVVmreM51vkuXacldgdbTflPrlFp8w_QYEjh_yBzYwFxYITtbme9Aqb72HWGiGO4Uo_EHdNgE7CN-d28Wu_Iip7cIo0HSiAuqR-YPNJEAK66aYDpIMg3Tvtq9uLX2y2OMyht4xOTSbvZU2pxKJvb5TF6CT9XK3DD7MyRji0GTScqM-GBpjX3pL-nVV0cbpCND23iwCZYo5YWRwjVE7M-5d-dWsDsWGIQiVDgCekpfheFZO1usP-XEDxzIIODatdZ3IWPeGZ0RB8ylK43WpPhAbhmoJ5UIziihu0NCbO4l5NEu7zrAFrre7uDkdGtZavWDopJNiAmWuSREecLIHGhpVsjQWagPhses41xgbIL9oMQEneP5kMeXUvGI7aSMgtQrhIhEq7EYmNQRJ4E78wfkVMYAvOLCySfSFm9Yj6IqJgG5w17Eoyf74wSPVlkR9S6t4Oh_uwVzcyrAoqoIaucDXsvitCu0=w618-h824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1495"/>
            <a:ext cx="3377010" cy="4502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698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Стецюк\15\ощадбанк\Ощадбанк\179_1710\IMG_5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968641" cy="3726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тецюк\15\ощадбанк\Ощадбанк\179_1710\IMG_5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91" y="381000"/>
            <a:ext cx="4968642" cy="3726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35" t="7404" r="4963" b="11978"/>
          <a:stretch/>
        </p:blipFill>
        <p:spPr bwMode="auto">
          <a:xfrm>
            <a:off x="1712651" y="2819400"/>
            <a:ext cx="5069149" cy="364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152400"/>
            <a:ext cx="6919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Екскурсія на підприємство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66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16474343721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164743437210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53" t="18052" r="28513" b="46473"/>
          <a:stretch/>
        </p:blipFill>
        <p:spPr bwMode="auto">
          <a:xfrm>
            <a:off x="1524000" y="3821177"/>
            <a:ext cx="6075070" cy="29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66" t="23574" r="27016" b="20015"/>
          <a:stretch/>
        </p:blipFill>
        <p:spPr bwMode="auto">
          <a:xfrm>
            <a:off x="188867" y="685800"/>
            <a:ext cx="4275328" cy="305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53" t="32853" r="26772" b="10066"/>
          <a:stretch/>
        </p:blipFill>
        <p:spPr bwMode="auto">
          <a:xfrm>
            <a:off x="4580812" y="685800"/>
            <a:ext cx="4182188" cy="305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31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7622"/>
            <a:ext cx="7142163" cy="64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97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vfEGYy2LA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86200"/>
            <a:ext cx="3505200" cy="2628900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27652" name="Picture 5" descr="cSX8Cawp17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3733800" cy="2800350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381000" y="4038600"/>
            <a:ext cx="495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uk-UA" altLang="en-US" sz="2000" dirty="0">
                <a:latin typeface="Times New Roman" pitchFamily="18" charset="0"/>
              </a:rPr>
              <a:t> тема методичної проблеми: </a:t>
            </a:r>
            <a:r>
              <a:rPr lang="uk-UA" altLang="en-US" sz="2000" b="1" dirty="0">
                <a:latin typeface="Times New Roman" pitchFamily="18" charset="0"/>
              </a:rPr>
              <a:t>“Використання інтерактивних технологій при проведені уроків </a:t>
            </a:r>
            <a:r>
              <a:rPr lang="uk-UA" altLang="en-US" sz="2000" b="1" dirty="0" smtClean="0">
                <a:latin typeface="Times New Roman" pitchFamily="18" charset="0"/>
              </a:rPr>
              <a:t>виробничого навчання”;</a:t>
            </a:r>
            <a:endParaRPr lang="uk-UA" altLang="en-US" sz="2000" b="1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 sz="2000" dirty="0">
                <a:latin typeface="Times New Roman" pitchFamily="18" charset="0"/>
              </a:rPr>
              <a:t> участь в педагогічних читаннях;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 sz="2000" dirty="0">
                <a:latin typeface="Times New Roman" pitchFamily="18" charset="0"/>
              </a:rPr>
              <a:t>самоосвіта</a:t>
            </a:r>
            <a:endParaRPr lang="ru-RU" altLang="en-US" sz="2000" dirty="0">
              <a:latin typeface="Times New Roman" pitchFamily="18" charset="0"/>
            </a:endParaRP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752600" y="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en-US" sz="3200" b="1" dirty="0">
                <a:latin typeface="Times New Roman" pitchFamily="18" charset="0"/>
              </a:rPr>
              <a:t>Методична робота</a:t>
            </a:r>
            <a:endParaRPr lang="ru-RU" altLang="en-US" sz="3200" b="1" dirty="0">
              <a:latin typeface="Times New Roman" pitchFamily="18" charset="0"/>
            </a:endParaRP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3962400" y="685800"/>
            <a:ext cx="5181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dirty="0">
                <a:latin typeface="Times New Roman" pitchFamily="18" charset="0"/>
              </a:rPr>
              <a:t>розробка ККЗ з професії </a:t>
            </a:r>
            <a:r>
              <a:rPr lang="uk-UA" altLang="en-US" b="1" dirty="0" smtClean="0">
                <a:latin typeface="Times New Roman" pitchFamily="18" charset="0"/>
              </a:rPr>
              <a:t>“Касир</a:t>
            </a:r>
            <a:r>
              <a:rPr lang="uk-UA" altLang="en-US" dirty="0" smtClean="0">
                <a:latin typeface="Times New Roman" pitchFamily="18" charset="0"/>
              </a:rPr>
              <a:t>” </a:t>
            </a:r>
            <a:r>
              <a:rPr lang="uk-UA" altLang="en-US" dirty="0">
                <a:latin typeface="Times New Roman" pitchFamily="18" charset="0"/>
              </a:rPr>
              <a:t>у складі авторського колективу;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dirty="0">
                <a:latin typeface="Times New Roman" pitchFamily="18" charset="0"/>
              </a:rPr>
              <a:t> розробка ККЗ з професії </a:t>
            </a:r>
            <a:r>
              <a:rPr lang="uk-UA" altLang="en-US" b="1" dirty="0">
                <a:latin typeface="Times New Roman" pitchFamily="18" charset="0"/>
              </a:rPr>
              <a:t>“Адміністратор”</a:t>
            </a:r>
            <a:r>
              <a:rPr lang="uk-UA" altLang="en-US" dirty="0">
                <a:latin typeface="Times New Roman" pitchFamily="18" charset="0"/>
              </a:rPr>
              <a:t/>
            </a:r>
            <a:br>
              <a:rPr lang="uk-UA" altLang="en-US" dirty="0">
                <a:latin typeface="Times New Roman" pitchFamily="18" charset="0"/>
              </a:rPr>
            </a:br>
            <a:r>
              <a:rPr lang="uk-UA" altLang="en-US" dirty="0">
                <a:latin typeface="Times New Roman" pitchFamily="18" charset="0"/>
              </a:rPr>
              <a:t>у складі авторського колективу;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dirty="0">
                <a:latin typeface="Times New Roman" pitchFamily="18" charset="0"/>
              </a:rPr>
              <a:t>робота у складі творчої групи по розробці державного стандарту з професії </a:t>
            </a:r>
            <a:r>
              <a:rPr lang="uk-UA" altLang="en-US" b="1" dirty="0" smtClean="0">
                <a:latin typeface="Times New Roman" pitchFamily="18" charset="0"/>
              </a:rPr>
              <a:t>“Касир”</a:t>
            </a:r>
            <a:endParaRPr lang="en-US" altLang="en-US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dirty="0">
                <a:latin typeface="Times New Roman" pitchFamily="18" charset="0"/>
              </a:rPr>
              <a:t>робота у складі творчої групи по розробці державного стандарту з професії </a:t>
            </a:r>
            <a:r>
              <a:rPr lang="uk-UA" altLang="en-US" b="1" dirty="0">
                <a:latin typeface="Times New Roman" pitchFamily="18" charset="0"/>
              </a:rPr>
              <a:t>“Адміністратор”</a:t>
            </a:r>
            <a:endParaRPr lang="en-US" altLang="en-US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endParaRPr lang="ru-RU" altLang="en-US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 bwMode="auto">
          <a:xfrm>
            <a:off x="4114800" y="274638"/>
            <a:ext cx="4572000" cy="6985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eaLnBrk="1" hangingPunct="1">
              <a:buNone/>
              <a:defRPr/>
            </a:pP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</a:rPr>
              <a:t>Методичні розробки:</a:t>
            </a:r>
            <a:endParaRPr lang="ru-RU" sz="40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28" name="Rectangle 3"/>
          <p:cNvSpPr>
            <a:spLocks noGrp="1"/>
          </p:cNvSpPr>
          <p:nvPr>
            <p:ph sz="quarter" idx="13"/>
          </p:nvPr>
        </p:nvSpPr>
        <p:spPr>
          <a:xfrm>
            <a:off x="685800" y="1219200"/>
            <a:ext cx="8229600" cy="27432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uk-UA" altLang="en-US" sz="2000" dirty="0" smtClean="0">
                <a:latin typeface="Times New Roman" pitchFamily="18" charset="0"/>
              </a:rPr>
              <a:t>Навчально-методичний комплекс з виробничого навчання </a:t>
            </a:r>
            <a:r>
              <a:rPr lang="uk-UA" altLang="en-US" sz="2000" b="1" dirty="0" smtClean="0"/>
              <a:t>“</a:t>
            </a:r>
            <a:r>
              <a:rPr lang="uk-UA" altLang="en-US" sz="2000" b="1" dirty="0" smtClean="0">
                <a:latin typeface="Times New Roman" pitchFamily="18" charset="0"/>
              </a:rPr>
              <a:t>Адміністратор</a:t>
            </a:r>
            <a:r>
              <a:rPr lang="uk-UA" altLang="en-US" sz="2000" b="1" dirty="0" smtClean="0"/>
              <a:t>”</a:t>
            </a:r>
            <a:endParaRPr lang="uk-UA" altLang="en-US" sz="2000" b="1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uk-UA" altLang="en-US" sz="2000" dirty="0" smtClean="0">
                <a:latin typeface="Times New Roman" pitchFamily="18" charset="0"/>
              </a:rPr>
              <a:t>Навчально-методичний комплекс з виробничого навчання </a:t>
            </a:r>
            <a:r>
              <a:rPr lang="uk-UA" altLang="en-US" sz="2000" b="1" dirty="0" smtClean="0"/>
              <a:t>“</a:t>
            </a:r>
            <a:r>
              <a:rPr lang="uk-UA" altLang="en-US" sz="2000" b="1" dirty="0" smtClean="0">
                <a:latin typeface="Times New Roman" pitchFamily="18" charset="0"/>
              </a:rPr>
              <a:t>Касир (на підприємстві, в установі, організації)</a:t>
            </a:r>
            <a:r>
              <a:rPr lang="uk-UA" altLang="en-US" sz="2000" b="1" dirty="0" smtClean="0"/>
              <a:t>”</a:t>
            </a:r>
            <a:r>
              <a:rPr lang="uk-UA" altLang="en-US" sz="2000" b="1" dirty="0" smtClean="0"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uk-UA" altLang="en-US" sz="2000" dirty="0" smtClean="0">
                <a:latin typeface="Times New Roman" pitchFamily="18" charset="0"/>
              </a:rPr>
              <a:t>Інструкційні картки;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uk-UA" altLang="en-US" sz="2000" dirty="0" smtClean="0">
                <a:latin typeface="Times New Roman" pitchFamily="18" charset="0"/>
              </a:rPr>
              <a:t>Картки-завдання;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uk-UA" altLang="en-US" sz="2000" dirty="0" smtClean="0">
                <a:latin typeface="Times New Roman" pitchFamily="18" charset="0"/>
              </a:rPr>
              <a:t>Практичні роботи;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uk-UA" altLang="en-US" sz="2000" dirty="0" smtClean="0">
                <a:latin typeface="Times New Roman" pitchFamily="18" charset="0"/>
              </a:rPr>
              <a:t>Тестові завдання.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uk-UA" altLang="en-US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en-US" sz="2000" b="1" dirty="0" smtClean="0">
              <a:latin typeface="Times New Roman" pitchFamily="18" charset="0"/>
            </a:endParaRPr>
          </a:p>
        </p:txBody>
      </p:sp>
      <p:pic>
        <p:nvPicPr>
          <p:cNvPr id="26629" name="Picture 4" descr="DSCN0245"/>
          <p:cNvPicPr>
            <a:picLocks noChangeAspect="1" noChangeArrowheads="1"/>
          </p:cNvPicPr>
          <p:nvPr/>
        </p:nvPicPr>
        <p:blipFill>
          <a:blip r:embed="rId2" cstate="print"/>
          <a:srcRect b="11072"/>
          <a:stretch>
            <a:fillRect/>
          </a:stretch>
        </p:blipFill>
        <p:spPr bwMode="auto">
          <a:xfrm>
            <a:off x="2438400" y="3733800"/>
            <a:ext cx="41402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-381000" y="152400"/>
            <a:ext cx="9677400" cy="1219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</a:rPr>
              <a:t>Практичне використання інформаційно-комунікаційних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</a:rPr>
              <a:t> технологій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</a:rPr>
              <a:t>науроках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</a:rPr>
              <a:t> виробничого навчання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3962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uk-UA" altLang="en-US">
                <a:latin typeface="Times New Roman" pitchFamily="18" charset="0"/>
              </a:rPr>
              <a:t>мережа Інтернет</a:t>
            </a:r>
            <a:r>
              <a:rPr lang="uk-UA" altLang="en-US"/>
              <a:t>;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>
                <a:latin typeface="Times New Roman" pitchFamily="18" charset="0"/>
              </a:rPr>
              <a:t>система баз даних Access;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>
                <a:latin typeface="Times New Roman" pitchFamily="18" charset="0"/>
              </a:rPr>
              <a:t>табличний редактор </a:t>
            </a:r>
            <a:r>
              <a:rPr lang="en-US" altLang="en-US">
                <a:latin typeface="Times New Roman" pitchFamily="18" charset="0"/>
              </a:rPr>
              <a:t>Excel</a:t>
            </a:r>
            <a:r>
              <a:rPr lang="uk-UA" altLang="en-US">
                <a:latin typeface="Times New Roman" pitchFamily="18" charset="0"/>
              </a:rPr>
              <a:t>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>
                <a:latin typeface="Times New Roman" pitchFamily="18" charset="0"/>
              </a:rPr>
              <a:t>електронні презентації PowerPoint</a:t>
            </a:r>
            <a:endParaRPr lang="en-US" altLang="en-US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>
                <a:latin typeface="Times New Roman" pitchFamily="18" charset="0"/>
              </a:rPr>
              <a:t>створення публікацій </a:t>
            </a:r>
            <a:r>
              <a:rPr lang="en-US" altLang="en-US">
                <a:latin typeface="Times New Roman" pitchFamily="18" charset="0"/>
              </a:rPr>
              <a:t>Publisher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uk-UA" altLang="en-US">
                <a:latin typeface="Times New Roman" pitchFamily="18" charset="0"/>
              </a:rPr>
              <a:t>програма </a:t>
            </a:r>
            <a:r>
              <a:rPr lang="en-US" altLang="en-US">
                <a:latin typeface="Times New Roman" pitchFamily="18" charset="0"/>
              </a:rPr>
              <a:t>Viber</a:t>
            </a:r>
            <a:r>
              <a:rPr lang="uk-UA" altLang="en-US">
                <a:latin typeface="Times New Roman" pitchFamily="18" charset="0"/>
              </a:rPr>
              <a:t> , классрум, </a:t>
            </a:r>
            <a:r>
              <a:rPr lang="en-US" altLang="en-US">
                <a:latin typeface="Times New Roman" pitchFamily="18" charset="0"/>
              </a:rPr>
              <a:t>Zoom </a:t>
            </a:r>
            <a:r>
              <a:rPr lang="uk-UA" altLang="en-US">
                <a:latin typeface="Times New Roman" pitchFamily="18" charset="0"/>
              </a:rPr>
              <a:t>та ін.</a:t>
            </a:r>
            <a:endParaRPr lang="en-US" altLang="en-US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endParaRPr lang="ru-RU" altLang="en-US">
              <a:latin typeface="Times New Roman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57200" y="3657600"/>
            <a:ext cx="43434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uk-UA" altLang="en-US" sz="1600" b="1">
                <a:latin typeface="Times New Roman" pitchFamily="18" charset="0"/>
              </a:rPr>
              <a:t>Інформаційні технології допомагають мені:</a:t>
            </a:r>
            <a:r>
              <a:rPr lang="ru-RU" altLang="en-US" sz="1600">
                <a:latin typeface="Times New Roman" pitchFamily="18" charset="0"/>
              </a:rPr>
              <a:t> </a:t>
            </a:r>
            <a:endParaRPr lang="uk-UA" altLang="en-US" sz="160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sz="1600">
                <a:latin typeface="Times New Roman" pitchFamily="18" charset="0"/>
              </a:rPr>
              <a:t>стимулювати пізнавальний інтерес учнів;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sz="1600">
                <a:latin typeface="Times New Roman" pitchFamily="18" charset="0"/>
              </a:rPr>
              <a:t>надавати навчальній роботі проблемний, творчий, дослідницький характер і розвивати самостійну діяльність учнів;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uk-UA" altLang="en-US" sz="1600">
                <a:latin typeface="Times New Roman" pitchFamily="18" charset="0"/>
              </a:rPr>
              <a:t> за допомогою реальних об'єктів</a:t>
            </a:r>
            <a:r>
              <a:rPr lang="ru-RU" altLang="en-US" sz="1600">
                <a:latin typeface="Times New Roman" pitchFamily="18" charset="0"/>
              </a:rPr>
              <a:t> ф</a:t>
            </a:r>
            <a:r>
              <a:rPr lang="uk-UA" altLang="en-US" sz="1600">
                <a:latin typeface="Times New Roman" pitchFamily="18" charset="0"/>
              </a:rPr>
              <a:t>ормувати вміння учнів самостійно шукати, аналізувати і відбирати необхідну інформацію, організовувати, перетворювати, зберігати і передавати її.</a:t>
            </a:r>
            <a:r>
              <a:rPr lang="ru-RU" altLang="en-US" sz="16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8839200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</a:rPr>
              <a:t>Практичне використання інформаційно-комунікаційних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</a:rPr>
              <a:t>технологій на виробничому навчанні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AutoShape 2" descr="1647508638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0200"/>
            <a:ext cx="3146425" cy="419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409951" cy="454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2529889"/>
            <a:ext cx="3219451" cy="429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  <a:defRPr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</a:rPr>
              <a:t>Результати педагогічної діяльності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="" xmlns:p14="http://schemas.microsoft.com/office/powerpoint/2010/main" val="1483179554"/>
              </p:ext>
            </p:extLst>
          </p:nvPr>
        </p:nvGraphicFramePr>
        <p:xfrm>
          <a:off x="990600" y="1828799"/>
          <a:ext cx="7215188" cy="484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1295400" y="1143000"/>
            <a:ext cx="701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en-US" sz="2000" b="1" dirty="0">
                <a:latin typeface="Times New Roman" pitchFamily="18" charset="0"/>
              </a:rPr>
              <a:t>Відсоток якості знань учнів з виробничого навчання професія </a:t>
            </a:r>
            <a:r>
              <a:rPr lang="uk-UA" altLang="en-US" sz="2000" b="1" dirty="0" smtClean="0">
                <a:latin typeface="Times New Roman" pitchFamily="18" charset="0"/>
              </a:rPr>
              <a:t>“Адміністратор”</a:t>
            </a:r>
            <a:endParaRPr lang="ru-RU" altLang="en-US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26" t="26267" r="27342" b="40442"/>
          <a:stretch/>
        </p:blipFill>
        <p:spPr bwMode="auto">
          <a:xfrm>
            <a:off x="914400" y="3429000"/>
            <a:ext cx="7538621" cy="324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27" t="32532" r="39260" b="15868"/>
          <a:stretch/>
        </p:blipFill>
        <p:spPr bwMode="auto">
          <a:xfrm>
            <a:off x="6299210" y="228600"/>
            <a:ext cx="2639155" cy="308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58" t="30166" r="39454" b="16930"/>
          <a:stretch/>
        </p:blipFill>
        <p:spPr bwMode="auto">
          <a:xfrm>
            <a:off x="304800" y="228600"/>
            <a:ext cx="2743200" cy="309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379274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Майстер-клас для педагогічних працівників </a:t>
            </a:r>
          </a:p>
          <a:p>
            <a:pPr algn="ctr"/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«Використання електронних освітніх  ресурсів при організації освітнього процесу»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8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8413" y="466726"/>
            <a:ext cx="3857625" cy="523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4F81BD">
                    <a:lumMod val="75000"/>
                  </a:srgb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ВІЗИТНА КАРТКА</a:t>
            </a:r>
            <a:endParaRPr lang="ru-RU" sz="28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4F81BD">
                  <a:lumMod val="75000"/>
                </a:srgb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714374" y="1000125"/>
            <a:ext cx="797242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Прізвище, ім’я, по батькові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 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Стецюк Ольга Анатоліївна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 Число, місяць, рік народження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 25 грудня 1983 р.</a:t>
            </a: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 Освіта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вища</a:t>
            </a: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4. Спеціальність за дипломом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Облік і </a:t>
            </a:r>
            <a:r>
              <a:rPr kumimoji="0" lang="uk-UA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аудит, адміністративний менеджмент</a:t>
            </a:r>
            <a:endParaRPr kumimoji="0" lang="uk-UA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5. Педагогічний стаж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uk-UA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13 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років</a:t>
            </a: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6. Місце роботи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ВПУ № 25 м. Хмельницького</a:t>
            </a: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7. Посада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майстер виробничого навчання</a:t>
            </a: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e-mail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Stezuk_olga@Ukr.net</a:t>
            </a:r>
            <a:endParaRPr kumimoji="0" lang="uk-UA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</a:t>
            </a: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Тема, над якою працюю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«Використання ІКТ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uk-UA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при 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проведенні уроків виробничого навчання»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1313" marR="0" lvl="0" indent="-34131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10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 r="17500" b="12126"/>
          <a:stretch/>
        </p:blipFill>
        <p:spPr bwMode="auto">
          <a:xfrm>
            <a:off x="277455" y="3657600"/>
            <a:ext cx="871414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138858" cy="310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189056" cy="314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-4465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кваліфікаційна атестація</a:t>
            </a:r>
            <a:endParaRPr lang="en-US" sz="2800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9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227990" y="1371600"/>
            <a:ext cx="495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Профорієнтаційна робота серед учнів </a:t>
            </a:r>
          </a:p>
          <a:p>
            <a:pPr algn="ctr"/>
            <a:r>
              <a:rPr lang="uk-UA" sz="2800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9-11 класів м. Хмельницького</a:t>
            </a:r>
            <a:endParaRPr lang="en-US" sz="2800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164750887827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9141"/>
            <a:ext cx="3475608" cy="617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1647508878267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10" y="3798887"/>
            <a:ext cx="5167490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2891"/>
            <a:ext cx="4495800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572000" y="1371601"/>
            <a:ext cx="46089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Робота у </a:t>
            </a:r>
          </a:p>
          <a:p>
            <a:pPr algn="ctr"/>
            <a:r>
              <a:rPr lang="uk-UA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приймальній комісії</a:t>
            </a:r>
            <a:endParaRPr lang="en-US" sz="2800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08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304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Дистанційна робота</a:t>
            </a:r>
            <a:endParaRPr lang="ru-RU" sz="3600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98" r="2043" b="10556"/>
          <a:stretch/>
        </p:blipFill>
        <p:spPr bwMode="auto">
          <a:xfrm>
            <a:off x="0" y="762000"/>
            <a:ext cx="4152900" cy="293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65294"/>
            <a:ext cx="3800383" cy="3040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6" t="15736" r="2060" b="10961"/>
          <a:stretch/>
        </p:blipFill>
        <p:spPr bwMode="auto">
          <a:xfrm>
            <a:off x="4038600" y="838200"/>
            <a:ext cx="4991100" cy="3041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63" b="11539"/>
          <a:stretch/>
        </p:blipFill>
        <p:spPr bwMode="auto">
          <a:xfrm>
            <a:off x="4228642" y="3843925"/>
            <a:ext cx="4686758" cy="2943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929563" cy="6842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</a:rPr>
              <a:t>Класне керівництво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11" t="18608" r="6542" b="11490"/>
          <a:stretch/>
        </p:blipFill>
        <p:spPr bwMode="auto">
          <a:xfrm>
            <a:off x="228600" y="533400"/>
            <a:ext cx="4643022" cy="298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90" t="11267" r="7328" b="25557"/>
          <a:stretch/>
        </p:blipFill>
        <p:spPr bwMode="auto">
          <a:xfrm>
            <a:off x="3962400" y="2971800"/>
            <a:ext cx="5076548" cy="322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lh3.googleusercontent.com/QNKNtE5TtEty_UVfY2MDmRR2ybn7Z0bULFG0dHUca_fAr2S_EOYmGLft4NfplyXKhwlpwnBkinjHX6TKX4ceY8JIpsrpstiaYQohjF2jq9iON_y-YJtcyDKbUb_TarOJ2s3eF7jfaijyFJ9bl__zJ7UlxkRrnz-5ALQgZDQIE6ATkzqMz67ccXatxs4WBNpN00OwXaQKDuANNT15yMjt6oLcEWrTTqi76KqBs2B5Re3iqN2SlsTS4yd48GJQDYj0X3CvHG10B6rpIKLAAe8CBvqDzuA7qbiapZKUsZl3SmwBoJFjiw7UHzpEe7kyM1LcQkir9ieq6uTh1KUixDfnQWp8iu8Tbfm26-snIZ5n-CQ7fK4LmatCDW6pM6YbNnBqUxcP8cInd-0IY1530rhHEivLrVy9QAq6bFYjODB5-E0w0TRT1PdppCrH2oODXFfL2SmfSdKGPy7x-SjRapK4LOTqCllU0mFUE6OJBlxQTjmEHZiR69lRBfpqYQNq-lu8qU6t7bucBJeaBzeciMBllrwaQ2fHNdzbX2VzG1l5Dz3iby05CxJSKJ-2q_S3GlJFH-Fx9bgvdjMOC2WFGCsspmpadBhc3fLcWi6XJi07FOwWCocaWvxtlVEWwReoPOVubAt7yLdaW5LvxX8Xtn2-LeNTW81OJ4Ir-NI_0GnWwM3cquqr7S6fRJNc_FtVKAMEebPSAGm5KumxoG9KdAY9vFGP=w1099-h824-no?authuser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43" t="30891" r="19940" b="12242"/>
          <a:stretch/>
        </p:blipFill>
        <p:spPr bwMode="auto">
          <a:xfrm>
            <a:off x="5181600" y="620697"/>
            <a:ext cx="3494103" cy="2316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3657600"/>
            <a:ext cx="196725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s://lh3.googleusercontent.com/V6LTwocQhlvtJxXxkphGWbMt_SI_mp8LuBFGLT-Xs74f4iDZQLG5Yv4tVaBZu-I_PPiDIuB15PGsEIKM2tksRKz8p6gSBHBXDrmmN4rYaKI6xiT1cLG0xJ6XSwF_6L_5zGMUFgQQ-0HYoSzxZZYrUGxUKDv_aSj-dNzdp55W6xpzOwzjdRouNEexwesz5gniSPwmv4IYkBmADkgVEE0GhpTgfzEfUV71MHgdov9GYK1s2KXdd3p_HXmXOOBA9yPPRsim2zHaEZTno6J_n6a4V7ClIwyen8Dgtdaq4CZGms1mi1Pm8oDoxdhhJ0SFOJSyALZUqIcJ646pSrs97haHU1zeg7yDJ9sUd7Asw-T3C2o_3qZ5bM4jW558yWmPdOYNJ15chwdAjWTeERWZqviRT3WnSlWoij5yoKYkFquW6Y1pAaMxH94rg-eXqQroQzkUWqvaOr-P9sUGL1G12n512XzISu2NsLtk_COyeVogD0f_UTux_XAPYhNCm4ESPSbbcOJlP4aKHsYQDDfFbrjaKPSBeAIxfPogoBJkGg1qqLzh27hT8bmOOKMDLfkGxHF7v82pu9q4eYqSYL3uGipdrvQMHpLYzq03nV-gGyDFcuYQW9UILMYNfd6p-wUVwk5IQd1W8c343QateLrR9z8Hrx5mOxakoQrJsX88p2cCNpZlQtlU1hKLr8XOFFP4OzZ2gPaMs2-sZpO8pmDSgRj4S4s4=w618-h824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lh3.googleusercontent.com/jlYhbFW60K8qP3KcQ1j8wNvr5Vo7OTG9jqfkcZsw-2pfWikYS78bm1J5RJS9A4ZW6YINPe_LiPOnP3V-viCJBIJQ3o-P4O2GWzIxkNW9ab8QF8Bh6tylSxawqLNozgR9fADxaBBjvqvrdgScRIR_3ubt31KGfIZzzyeqRbv7j00b9FT95m9CKN8xjMv7XuJomwMpLdsECeruoRgjyc4BdSxOGCSCzazV8vGA-AUVfW5DMmnVpCkXypnoqjCIna2KGhRbZq6QasgchniIeYWt7Dldx4lUK1fQcuAAKHKldPe6T1yyjYZsqVWt2XSkkKW1QLxOPMomc1wMNmP_G7AINNUmqsHWZLHYV16Oy-XER8zWKXbqNEa27SXj1d2VCzXQu_rlacPJY_YVSKt7PSgzjqtJ1s6MJ5HOJTbu8-5PGhqmaPOxJGv7YFY1QRY09lK2hEgHUDM0wLOHQW9RkcxzEe68fJlwAguOmeiJ8ToNMiWjR5OQhG7GYPzHF54UhzPpYl-Q7ltxcb7zvZZ-rfVowA7JvUylcXosQMcgACpWYVFyXxUfsGTGlIUI2rtbUrjQihPN-HBdyTsyJPRABtkeHUYuYvc2GeWCjtLQevD-xDjc3KVLbO8CtZOBHVbbLFOxVYkobMwCxNREDOy8vxPHgx9sVyaKTGuEaS6tiW49l0aUagQM0DUZ1UvklU6njZO1bDIW3xmtdhxbk2_nfwYbBPAjIA=w618-h82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87600"/>
            <a:ext cx="3352800" cy="447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11" t="15018" r="25625" b="10437"/>
          <a:stretch/>
        </p:blipFill>
        <p:spPr bwMode="auto">
          <a:xfrm>
            <a:off x="4343400" y="1295400"/>
            <a:ext cx="4618885" cy="55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lh3.googleusercontent.com/L5nBBeTWjQ2NInDMfvhcAt3eJWX-cgGj7Hqs8-SCDc7cQgkCRGn8absPdJuS3cBSuvrzXWgfHk32NfTwxDvoJiXevB2me54Sv5JyAyqn0A9WixLW_lhLcH_Q1QWOAv1jD_q3-GBp0I6AUJaHo6LNUsFZ798GIoxqVdzYsdWR06TtzlfmJadF-1m6ZH0HWxS0ETqOWMRTNervYfz-atVSt8BGL9uTdD7-a6g3D_1Rboo5GIBzCPt-wWIp_O_DGEKp6gE1-9WCNxmp9YwSoB8p2HJZAMNT3AaIX1yqNIDAHVXpC7TH3VQ6vpTPtkMfl4ff8Y4mo9iB0aqz6r_agtL-2XyKmLPcV_2xEDrYbHLwpLVpKbaxjeVcMBhYDGaqTaauTf3H7f_NgEawPOfTHD_78A8-HlKyl6vxrmWwoEnR0_Jt5E650DFppTj2UFwdeHtSTnm-dBMLzONWmwTTw4TeA0X-CAnplFlcBuayyQm-VsKksrGqeqxUmxFv9ANqSmRUfn4JQiNt6ClaUXLQgYzBGqzgXXPmkopFLawOds_qpx4JgHkHJm-4_2mvrZkXIBaiPaPAQktETU3_1pLlqLHdl7nmGQxSfdV3hRRmJx3OvRI1Uzz8IxV5Mvj3dppP7WL6wZ0J0MDCtQVtfzd0yjSFsLRL09h8YOCqFeIAvNMeFV6cc-uzhHcV_kHmmSGIjlcStUZ-ZWXdyZycAeKdnnw5r95W9g=w1099-h824-no?authuser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05" b="8731"/>
          <a:stretch/>
        </p:blipFill>
        <p:spPr bwMode="auto">
          <a:xfrm>
            <a:off x="762000" y="381000"/>
            <a:ext cx="5715000" cy="3516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76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62050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3048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Участь у благодійній </a:t>
            </a:r>
            <a:r>
              <a:rPr lang="uk-UA" sz="3600" dirty="0" err="1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ярмарці</a:t>
            </a:r>
            <a:endParaRPr lang="ru-RU" sz="3600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25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64750887824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60399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05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2600" y="21336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Дякую за увагу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0" y="1052513"/>
            <a:ext cx="64087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uk-UA" altLang="uk-UA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Життєве кредо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uk-UA" sz="2400" i="1" dirty="0" smtClean="0">
                <a:solidFill>
                  <a:prstClr val="black"/>
                </a:solidFill>
                <a:latin typeface="Times New Roman" pitchFamily="18" charset="0"/>
              </a:rPr>
              <a:t>“Любити життя, цінувати кожну хвилину…”</a:t>
            </a:r>
            <a:endParaRPr lang="ru-RU" altLang="uk-UA" sz="2400" i="1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" name="Rectangl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998"/>
          <a:stretch>
            <a:fillRect/>
          </a:stretch>
        </p:blipFill>
        <p:spPr bwMode="auto">
          <a:xfrm>
            <a:off x="914400" y="2743200"/>
            <a:ext cx="6657975" cy="2484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eacher\Desktop\5.jpg"/>
          <p:cNvPicPr>
            <a:picLocks noChangeAspect="1" noChangeArrowheads="1"/>
          </p:cNvPicPr>
          <p:nvPr/>
        </p:nvPicPr>
        <p:blipFill>
          <a:blip r:embed="rId3" cstate="print"/>
          <a:srcRect l="37449" t="26852" r="37860" b="47222"/>
          <a:stretch>
            <a:fillRect/>
          </a:stretch>
        </p:blipFill>
        <p:spPr bwMode="auto">
          <a:xfrm>
            <a:off x="7086600" y="228600"/>
            <a:ext cx="1796143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2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53052"/>
            <a:ext cx="192882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4F81BD">
                    <a:lumMod val="75000"/>
                  </a:srgb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ОСВІТА</a:t>
            </a:r>
            <a:endParaRPr lang="ru-RU" sz="28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4F81BD">
                  <a:lumMod val="75000"/>
                </a:srgb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1192671"/>
              </p:ext>
            </p:extLst>
          </p:nvPr>
        </p:nvGraphicFramePr>
        <p:xfrm>
          <a:off x="304801" y="731838"/>
          <a:ext cx="7981950" cy="5199063"/>
        </p:xfrm>
        <a:graphic>
          <a:graphicData uri="http://schemas.openxmlformats.org/drawingml/2006/table">
            <a:tbl>
              <a:tblPr/>
              <a:tblGrid>
                <a:gridCol w="1447799"/>
                <a:gridCol w="2105042"/>
                <a:gridCol w="4429109"/>
              </a:tblGrid>
              <a:tr h="731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Роки навчання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Навчальний заклад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Отримана спеціальність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83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Вересень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 – червень 200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Хмельницький національний університет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Вересень 2005 р. – червень 2006 р.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Хмельницький національний університет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0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Вересень 2013 р. -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червень 201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р.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Хмельницький університет управління та права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03" marR="364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2" descr="1230005"/>
          <p:cNvPicPr>
            <a:picLocks noChangeAspect="1" noChangeArrowheads="1"/>
          </p:cNvPicPr>
          <p:nvPr/>
        </p:nvPicPr>
        <p:blipFill>
          <a:blip r:embed="rId2" cstate="print"/>
          <a:srcRect l="13417" t="38312" r="17233" b="25005"/>
          <a:stretch>
            <a:fillRect/>
          </a:stretch>
        </p:blipFill>
        <p:spPr bwMode="auto">
          <a:xfrm>
            <a:off x="6172200" y="1601613"/>
            <a:ext cx="1657354" cy="1238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4" descr="1230004"/>
          <p:cNvPicPr>
            <a:picLocks noChangeAspect="1" noChangeArrowheads="1"/>
          </p:cNvPicPr>
          <p:nvPr/>
        </p:nvPicPr>
        <p:blipFill>
          <a:blip r:embed="rId3" cstate="print"/>
          <a:srcRect l="14882" t="40654" r="15804" b="24286"/>
          <a:stretch>
            <a:fillRect/>
          </a:stretch>
        </p:blipFill>
        <p:spPr bwMode="auto">
          <a:xfrm>
            <a:off x="4114800" y="1624731"/>
            <a:ext cx="1709726" cy="121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2" descr="P91906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5606" y="3124200"/>
            <a:ext cx="1508113" cy="1130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3" descr="P9190620"/>
          <p:cNvPicPr>
            <a:picLocks noChangeAspect="1" noChangeArrowheads="1"/>
          </p:cNvPicPr>
          <p:nvPr/>
        </p:nvPicPr>
        <p:blipFill>
          <a:blip r:embed="rId5" cstate="print"/>
          <a:srcRect b="5327"/>
          <a:stretch>
            <a:fillRect/>
          </a:stretch>
        </p:blipFill>
        <p:spPr bwMode="auto">
          <a:xfrm>
            <a:off x="6211887" y="3124200"/>
            <a:ext cx="1643067" cy="1173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6" cstate="print"/>
          <a:srcRect l="26437" t="31610" r="42299" b="11491"/>
          <a:stretch/>
        </p:blipFill>
        <p:spPr bwMode="auto">
          <a:xfrm rot="16200000">
            <a:off x="4455301" y="4234322"/>
            <a:ext cx="1226820" cy="190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 cstate="print"/>
          <a:srcRect l="24138" t="32760" r="28965" b="29307"/>
          <a:stretch/>
        </p:blipFill>
        <p:spPr bwMode="auto">
          <a:xfrm>
            <a:off x="6211887" y="4572000"/>
            <a:ext cx="1952316" cy="121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80999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524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Участь в науково-практичних конференція, </a:t>
            </a:r>
          </a:p>
          <a:p>
            <a:pPr algn="ctr"/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семінарах, </a:t>
            </a:r>
            <a:r>
              <a:rPr lang="uk-UA" sz="2500" dirty="0" err="1" smtClean="0">
                <a:latin typeface="Times New Roman" pitchFamily="18" charset="0"/>
                <a:cs typeface="Times New Roman" pitchFamily="18" charset="0"/>
              </a:rPr>
              <a:t>вебінарах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21" t="15191" r="9545" b="16949"/>
          <a:stretch/>
        </p:blipFill>
        <p:spPr bwMode="auto">
          <a:xfrm>
            <a:off x="29489" y="1066800"/>
            <a:ext cx="477111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69334"/>
            <a:ext cx="2901950" cy="394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0" t="15095" r="14093" b="12922"/>
          <a:stretch/>
        </p:blipFill>
        <p:spPr bwMode="auto">
          <a:xfrm>
            <a:off x="5484351" y="1143000"/>
            <a:ext cx="357046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61" t="4865" r="26939" b="11085"/>
          <a:stretch/>
        </p:blipFill>
        <p:spPr bwMode="auto">
          <a:xfrm>
            <a:off x="6019800" y="3627845"/>
            <a:ext cx="2209800" cy="32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01" t="6063" r="28026" b="11910"/>
          <a:stretch/>
        </p:blipFill>
        <p:spPr bwMode="auto">
          <a:xfrm>
            <a:off x="2819400" y="2514600"/>
            <a:ext cx="2546350" cy="365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1"/>
            <a:ext cx="2514600" cy="362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918282" cy="158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280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800600" cy="360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52750"/>
            <a:ext cx="5562600" cy="417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765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 bwMode="auto">
          <a:xfrm>
            <a:off x="754063" y="350838"/>
            <a:ext cx="7856537" cy="7635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  <a:defRPr/>
            </a:pPr>
            <a:r>
              <a:rPr lang="uk-UA" sz="3200" dirty="0" smtClean="0">
                <a:latin typeface="Times New Roman" pitchFamily="18" charset="0"/>
              </a:rPr>
              <a:t>Участь у педагогічних читаннях</a:t>
            </a:r>
            <a:endParaRPr lang="ru-RU" sz="3200" dirty="0" smtClean="0">
              <a:latin typeface="Times New Roman" pitchFamily="18" charset="0"/>
            </a:endParaRPr>
          </a:p>
        </p:txBody>
      </p:sp>
      <p:pic>
        <p:nvPicPr>
          <p:cNvPr id="28677" name="Picture 6" descr="IMG_20170112_121727_H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3124200" cy="2343150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685800" y="1447800"/>
            <a:ext cx="769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828800"/>
            <a:ext cx="3276600" cy="2183867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114800"/>
            <a:ext cx="3505144" cy="2336193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IMG-5d78008dda620f7177158857dd3400c7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34" y="3276600"/>
            <a:ext cx="623146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0338"/>
            <a:ext cx="4779928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462846"/>
            <a:ext cx="38918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sz="2800" dirty="0" err="1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проєкті</a:t>
            </a:r>
            <a:r>
              <a:rPr lang="uk-UA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BUSINESS PODCASTS</a:t>
            </a:r>
            <a:r>
              <a:rPr lang="uk-UA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uk-UA" sz="28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від компанії «ЕПІЦЕНТР К»</a:t>
            </a:r>
            <a:endParaRPr lang="ru-RU" sz="2800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95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ловой 14">
  <a:themeElements>
    <a:clrScheme name="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Деловой 14">
  <a:themeElements>
    <a:clrScheme name="9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Деловой 14">
  <a:themeElements>
    <a:clrScheme name="10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Деловой 14">
  <a:themeElements>
    <a:clrScheme name="11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Деловой 14">
  <a:themeElements>
    <a:clrScheme name="12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Деловой 14">
  <a:themeElements>
    <a:clrScheme name="13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Деловой 14">
  <a:themeElements>
    <a:clrScheme name="14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Деловой 14">
  <a:themeElements>
    <a:clrScheme name="15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Деловой 14">
  <a:themeElements>
    <a:clrScheme name="16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Деловой 14">
  <a:themeElements>
    <a:clrScheme name="1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Деловой 14">
  <a:themeElements>
    <a:clrScheme name="2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Деловой 14">
  <a:themeElements>
    <a:clrScheme name="3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Деловой 14">
  <a:themeElements>
    <a:clrScheme name="4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Деловой 14">
  <a:themeElements>
    <a:clrScheme name="5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Деловой 14">
  <a:themeElements>
    <a:clrScheme name="6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Деловой 14">
  <a:themeElements>
    <a:clrScheme name="7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Деловой 14">
  <a:themeElements>
    <a:clrScheme name="8_Деловой 1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Деловой 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Деловой 1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деловой 10</Template>
  <TotalTime>1248</TotalTime>
  <Words>413</Words>
  <Application>Microsoft Office PowerPoint</Application>
  <PresentationFormat>Экран (4:3)</PresentationFormat>
  <Paragraphs>83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28</vt:i4>
      </vt:variant>
    </vt:vector>
  </HeadingPairs>
  <TitlesOfParts>
    <vt:vector size="46" baseType="lpstr">
      <vt:lpstr>Деловой 14</vt:lpstr>
      <vt:lpstr>1_Деловой 14</vt:lpstr>
      <vt:lpstr>2_Деловой 14</vt:lpstr>
      <vt:lpstr>3_Деловой 14</vt:lpstr>
      <vt:lpstr>4_Деловой 14</vt:lpstr>
      <vt:lpstr>5_Деловой 14</vt:lpstr>
      <vt:lpstr>6_Деловой 14</vt:lpstr>
      <vt:lpstr>7_Деловой 14</vt:lpstr>
      <vt:lpstr>8_Деловой 14</vt:lpstr>
      <vt:lpstr>9_Деловой 14</vt:lpstr>
      <vt:lpstr>10_Деловой 14</vt:lpstr>
      <vt:lpstr>11_Деловой 14</vt:lpstr>
      <vt:lpstr>12_Деловой 14</vt:lpstr>
      <vt:lpstr>13_Деловой 14</vt:lpstr>
      <vt:lpstr>14_Деловой 14</vt:lpstr>
      <vt:lpstr>15_Деловой 14</vt:lpstr>
      <vt:lpstr>16_Деловой 14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Участь у педагогічних читаннях</vt:lpstr>
      <vt:lpstr>Слайд 9</vt:lpstr>
      <vt:lpstr>Слайд 10</vt:lpstr>
      <vt:lpstr>Слайд 11</vt:lpstr>
      <vt:lpstr>Слайд 12</vt:lpstr>
      <vt:lpstr>Слайд 13</vt:lpstr>
      <vt:lpstr>Слайд 14</vt:lpstr>
      <vt:lpstr>Методичні розробки:</vt:lpstr>
      <vt:lpstr>Практичне використання інформаційно-комунікаційних  технологій науроках виробничого навчання</vt:lpstr>
      <vt:lpstr>Практичне використання інформаційно-комунікаційних технологій на виробничому навчанні</vt:lpstr>
      <vt:lpstr>Результати педагогічної діяльності</vt:lpstr>
      <vt:lpstr>Слайд 19</vt:lpstr>
      <vt:lpstr>Слайд 20</vt:lpstr>
      <vt:lpstr>Слайд 21</vt:lpstr>
      <vt:lpstr>Слайд 22</vt:lpstr>
      <vt:lpstr>Слайд 23</vt:lpstr>
      <vt:lpstr>Класне керівництво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teacher</cp:lastModifiedBy>
  <cp:revision>105</cp:revision>
  <cp:lastPrinted>1601-01-01T00:00:00Z</cp:lastPrinted>
  <dcterms:created xsi:type="dcterms:W3CDTF">1601-01-01T00:00:00Z</dcterms:created>
  <dcterms:modified xsi:type="dcterms:W3CDTF">2022-04-06T08:38:00Z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