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307" r:id="rId4"/>
    <p:sldId id="291" r:id="rId5"/>
    <p:sldId id="290" r:id="rId6"/>
    <p:sldId id="296" r:id="rId7"/>
    <p:sldId id="312" r:id="rId8"/>
    <p:sldId id="311" r:id="rId9"/>
    <p:sldId id="318" r:id="rId10"/>
    <p:sldId id="319" r:id="rId11"/>
    <p:sldId id="264" r:id="rId12"/>
    <p:sldId id="328" r:id="rId13"/>
    <p:sldId id="293" r:id="rId14"/>
    <p:sldId id="294" r:id="rId15"/>
    <p:sldId id="300" r:id="rId16"/>
    <p:sldId id="322" r:id="rId17"/>
    <p:sldId id="316" r:id="rId18"/>
    <p:sldId id="285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67" d="100"/>
          <a:sy n="67" d="100"/>
        </p:scale>
        <p:origin x="145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084C7-F046-4E6F-A92B-4AA77D1B8378}" type="datetimeFigureOut">
              <a:rPr lang="uk-UA" smtClean="0"/>
              <a:pPr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82C3A-5DBB-44B3-9448-A1B0A386271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084C7-F046-4E6F-A92B-4AA77D1B8378}" type="datetimeFigureOut">
              <a:rPr lang="uk-UA" smtClean="0"/>
              <a:pPr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82C3A-5DBB-44B3-9448-A1B0A386271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8" y="365126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9" y="365126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084C7-F046-4E6F-A92B-4AA77D1B8378}" type="datetimeFigureOut">
              <a:rPr lang="uk-UA" smtClean="0"/>
              <a:pPr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82C3A-5DBB-44B3-9448-A1B0A386271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084C7-F046-4E6F-A92B-4AA77D1B8378}" type="datetimeFigureOut">
              <a:rPr lang="uk-UA" smtClean="0"/>
              <a:pPr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82C3A-5DBB-44B3-9448-A1B0A386271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084C7-F046-4E6F-A92B-4AA77D1B8378}" type="datetimeFigureOut">
              <a:rPr lang="uk-UA" smtClean="0"/>
              <a:pPr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82C3A-5DBB-44B3-9448-A1B0A386271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1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084C7-F046-4E6F-A92B-4AA77D1B8378}" type="datetimeFigureOut">
              <a:rPr lang="uk-UA" smtClean="0"/>
              <a:pPr/>
              <a:t>18.03.2024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82C3A-5DBB-44B3-9448-A1B0A386271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084C7-F046-4E6F-A92B-4AA77D1B8378}" type="datetimeFigureOut">
              <a:rPr lang="uk-UA" smtClean="0"/>
              <a:pPr/>
              <a:t>18.03.2024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82C3A-5DBB-44B3-9448-A1B0A386271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084C7-F046-4E6F-A92B-4AA77D1B8378}" type="datetimeFigureOut">
              <a:rPr lang="uk-UA" smtClean="0"/>
              <a:pPr/>
              <a:t>18.03.2024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82C3A-5DBB-44B3-9448-A1B0A386271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084C7-F046-4E6F-A92B-4AA77D1B8378}" type="datetimeFigureOut">
              <a:rPr lang="uk-UA" smtClean="0"/>
              <a:pPr/>
              <a:t>18.03.2024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82C3A-5DBB-44B3-9448-A1B0A386271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084C7-F046-4E6F-A92B-4AA77D1B8378}" type="datetimeFigureOut">
              <a:rPr lang="uk-UA" smtClean="0"/>
              <a:pPr/>
              <a:t>18.03.2024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82C3A-5DBB-44B3-9448-A1B0A386271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084C7-F046-4E6F-A92B-4AA77D1B8378}" type="datetimeFigureOut">
              <a:rPr lang="uk-UA" smtClean="0"/>
              <a:pPr/>
              <a:t>18.03.2024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82C3A-5DBB-44B3-9448-A1B0A386271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16084C7-F046-4E6F-A92B-4AA77D1B8378}" type="datetimeFigureOut">
              <a:rPr lang="uk-UA" smtClean="0"/>
              <a:pPr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C382C3A-5DBB-44B3-9448-A1B0A3862713}" type="slidenum">
              <a:rPr lang="uk-UA" smtClean="0"/>
              <a:pPr/>
              <a:t>‹№›</a:t>
            </a:fld>
            <a:endParaRPr lang="uk-UA"/>
          </a:p>
        </p:txBody>
      </p:sp>
      <p:pic>
        <p:nvPicPr>
          <p:cNvPr id="1031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43042" y="3929066"/>
            <a:ext cx="6132300" cy="857256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ПОРТФОЛІО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7504" y="5105111"/>
            <a:ext cx="88569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600" b="1" dirty="0" err="1">
                <a:latin typeface="Times New Roman" pitchFamily="18" charset="0"/>
                <a:cs typeface="Times New Roman" pitchFamily="18" charset="0"/>
              </a:rPr>
              <a:t>Дехтяренка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 Юрія Володимировича</a:t>
            </a:r>
            <a:endParaRPr kumimoji="0" lang="ru-RU" sz="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майстра виробничого навчання, викладача професійної підготовки</a:t>
            </a:r>
            <a:endParaRPr kumimoji="0" lang="ru-RU" sz="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285728"/>
            <a:ext cx="4715326" cy="3536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0730017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841" y="765250"/>
            <a:ext cx="6192688" cy="575954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buNone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Для проведення занять застосовується устаткування, на якому можна виконати роботи з електротехнічних професій.</a:t>
            </a:r>
            <a:br>
              <a:rPr lang="uk-UA" sz="2200" dirty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Лабораторний стіл розраховано на двох учнів. На ньому закріплені та підключені дві розетки напругою 220 В і одна - 380 В. </a:t>
            </a:r>
            <a:br>
              <a:rPr lang="uk-UA" sz="2200" dirty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Для виконання практичних робіт передбачено чотири планшета на одного учня, які знаходяться в столі:</a:t>
            </a:r>
            <a:br>
              <a:rPr lang="uk-UA" sz="2200" dirty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- 1-й планшет - на ньому встановлено дев’ять патронів.</a:t>
            </a:r>
            <a:br>
              <a:rPr lang="uk-UA" sz="2200" dirty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- 2-й планшет - на ньому встановлено два подвійних вимикача, два одинарних коридорних вимикача і кнопковий пост на три кнопки.</a:t>
            </a:r>
            <a:br>
              <a:rPr lang="uk-UA" sz="2200" dirty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- 3-й планшет - на ньому встановлено два проміжних реле і одне часове реле.</a:t>
            </a:r>
            <a:br>
              <a:rPr lang="uk-UA" sz="2200" dirty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- 4-й планшет - на ньому встановлено чотири магнітних пускачі і одне теплове реле.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29025"/>
            <a:ext cx="2089372" cy="2519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20" y="1124744"/>
            <a:ext cx="2234411" cy="2669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9E98C4-FAA9-401D-A748-A6B0BD01F028}"/>
              </a:ext>
            </a:extLst>
          </p:cNvPr>
          <p:cNvSpPr txBox="1"/>
          <p:nvPr/>
        </p:nvSpPr>
        <p:spPr>
          <a:xfrm>
            <a:off x="683568" y="81498"/>
            <a:ext cx="8460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Облаштування робочих місць лабораторії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22008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646836"/>
              </p:ext>
            </p:extLst>
          </p:nvPr>
        </p:nvGraphicFramePr>
        <p:xfrm>
          <a:off x="500034" y="1357298"/>
          <a:ext cx="8143932" cy="2470093"/>
        </p:xfrm>
        <a:graphic>
          <a:graphicData uri="http://schemas.openxmlformats.org/drawingml/2006/table">
            <a:tbl>
              <a:tblPr/>
              <a:tblGrid>
                <a:gridCol w="160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1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Період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Рівні підготовки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Початковий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Середній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Достатній 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Високий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1 курс 1семестр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23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30,1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36,3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1 курс 2</a:t>
                      </a:r>
                      <a:r>
                        <a:rPr lang="uk-UA" sz="1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 семестр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12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37,5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38,2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2 курс 1 семестр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7,1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40,8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40,3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36" y="10889"/>
            <a:ext cx="857252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Динаміка навчальних досягнень учнів групи №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uk-UA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уроках</a:t>
            </a: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виробничого навчання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Диаграмма 14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857628"/>
            <a:ext cx="6572296" cy="2565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120222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3128"/>
            <a:ext cx="6912768" cy="975643"/>
          </a:xfrm>
        </p:spPr>
        <p:txBody>
          <a:bodyPr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активність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53331"/>
            <a:ext cx="8352927" cy="4351338"/>
          </a:xfrm>
        </p:spPr>
        <p:txBody>
          <a:bodyPr>
            <a:normAutofit/>
          </a:bodyPr>
          <a:lstStyle/>
          <a:p>
            <a:pPr marL="285750" indent="0" algn="just" eaLnBrk="1" hangingPunct="1">
              <a:buNone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творчої групи з розробки стандартів з професії «Електромонтер з ремонту та обслуговування електроустаткування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Електромонтажник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освітлювальних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мереж».</a:t>
            </a:r>
          </a:p>
          <a:p>
            <a:pPr marL="285750" indent="0" algn="just">
              <a:buNone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роботі обласної фахової секції педагогічних працівників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електрорадіотехнічних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професій.</a:t>
            </a:r>
          </a:p>
          <a:p>
            <a:pPr marL="285750" indent="0" algn="just">
              <a:buNone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 при проведенні атестаційної експертизи закладів  професійної освіти області.</a:t>
            </a:r>
          </a:p>
          <a:p>
            <a:pPr marL="285750" indent="615950" algn="just">
              <a:defRPr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615950" algn="just" eaLnBrk="1" hangingPunct="1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1128"/>
            <a:ext cx="3806745" cy="1825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564" y="4497651"/>
            <a:ext cx="3712876" cy="17795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40636"/>
            <a:ext cx="7886700" cy="1000132"/>
          </a:xfrm>
        </p:spPr>
        <p:txBody>
          <a:bodyPr>
            <a:normAutofit fontScale="90000"/>
          </a:bodyPr>
          <a:lstStyle/>
          <a:p>
            <a:br>
              <a:rPr lang="uk-UA" sz="2500" dirty="0">
                <a:latin typeface="Times New Roman" pitchFamily="18" charset="0"/>
                <a:cs typeface="Times New Roman" pitchFamily="18" charset="0"/>
              </a:rPr>
            </a:b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Участь в обласному семінарі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Siemens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2020 р.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uk-UA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r="12590"/>
          <a:stretch>
            <a:fillRect/>
          </a:stretch>
        </p:blipFill>
        <p:spPr>
          <a:xfrm>
            <a:off x="755576" y="1399207"/>
            <a:ext cx="2963855" cy="2170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51686"/>
            <a:ext cx="3858407" cy="2170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55FBA1-6CE0-496F-8A36-F707F2F020BA}"/>
              </a:ext>
            </a:extLst>
          </p:cNvPr>
          <p:cNvSpPr txBox="1"/>
          <p:nvPr/>
        </p:nvSpPr>
        <p:spPr>
          <a:xfrm>
            <a:off x="2893624" y="15865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Професійний розвиток</a:t>
            </a:r>
            <a:endParaRPr lang="uk-UA" sz="32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B700088-590F-4351-AEB5-139725299D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3624" y="4440502"/>
            <a:ext cx="3055083" cy="2149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402B33-BAD9-4ACC-B7FC-55C4757B374E}"/>
              </a:ext>
            </a:extLst>
          </p:cNvPr>
          <p:cNvSpPr txBox="1"/>
          <p:nvPr/>
        </p:nvSpPr>
        <p:spPr>
          <a:xfrm>
            <a:off x="1855190" y="3788400"/>
            <a:ext cx="664886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Навчання на платформі </a:t>
            </a:r>
            <a:r>
              <a:rPr lang="uk-UA" sz="2500" dirty="0" err="1">
                <a:latin typeface="Times New Roman" pitchFamily="18" charset="0"/>
                <a:cs typeface="Times New Roman" pitchFamily="18" charset="0"/>
              </a:rPr>
              <a:t>Прометеус</a:t>
            </a: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140923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Поширення досвіду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Обласний відкритий урок виробничого навчання для слухачів КПК	НМЦ ПТО ПК (2023)</a:t>
            </a: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000504"/>
            <a:ext cx="4347972" cy="2007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857364"/>
            <a:ext cx="4117091" cy="1900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1785926"/>
            <a:ext cx="4022769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29066"/>
            <a:ext cx="4144924" cy="1986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537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Проведення профорієнтаційної роботи для абітурієнтів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80" y="4348759"/>
            <a:ext cx="4657305" cy="2150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B1CF98-A213-49D8-A301-1C7A65C3A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78" y="2060848"/>
            <a:ext cx="2773778" cy="2080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398CB7-4C52-4FE9-B595-C4C29B7A0A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27" y="1496328"/>
            <a:ext cx="2810174" cy="2107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9DFC0E-A9D4-440D-8029-7EFF6347D2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70788"/>
            <a:ext cx="2637317" cy="3516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255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21" y="889706"/>
            <a:ext cx="2606046" cy="1954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9" y="970706"/>
            <a:ext cx="3240360" cy="1458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9" y="2784614"/>
            <a:ext cx="3353512" cy="1548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886700" cy="920735"/>
          </a:xfrm>
        </p:spPr>
        <p:txBody>
          <a:bodyPr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Класне керівництво</a:t>
            </a: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CAA3D419-C908-416A-A3BF-8CFBB2A7E3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59" y="4443850"/>
            <a:ext cx="3261929" cy="1834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7A015D-2DB5-4A7A-92AA-A56DDB7EDF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75" y="3177772"/>
            <a:ext cx="3057741" cy="2088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28C17C-99E1-4554-86D0-2726AF9CC0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48" y="1880028"/>
            <a:ext cx="2775252" cy="1747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250347-3816-445E-AB10-6C40774B7D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9" y="4512173"/>
            <a:ext cx="3236852" cy="2092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92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2073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Особисте досягнення в кульовій стрільбі 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– 1 місце в училищі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06" y="1825625"/>
            <a:ext cx="5860388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187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440000"/>
            <a:ext cx="7200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44281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4" y="894199"/>
            <a:ext cx="854205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ПІБ: </a:t>
            </a:r>
            <a:r>
              <a:rPr lang="uk-UA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Дехтяренко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Юрій Володимирович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Рік народження: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1978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Освіта: 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вища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Хмельницький державний університет 2004 р. </a:t>
            </a:r>
            <a:r>
              <a:rPr lang="uk-UA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lang="uk-UA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нець</a:t>
            </a:r>
            <a:r>
              <a:rPr lang="uk-UA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-Подільський державний університет, 2006 р.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Кваліфікація за дипломом – 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інженер-педагог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майстер виробничого навчання; керівник навчальним закладом.</a:t>
            </a:r>
            <a:endParaRPr kumimoji="0" lang="uk-UA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4825" y="-3869"/>
            <a:ext cx="464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</a:rPr>
              <a:t>Візитівка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7F14722-BA0F-4930-9F21-74454C3A6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60" y="3094221"/>
            <a:ext cx="842968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Місце роботи:</a:t>
            </a:r>
            <a:endParaRPr kumimoji="0" lang="ru-RU" sz="2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 і дотепер -  «ВПУ №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Хмельницького»,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айстер виробничого навчання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Стаж роботи: загальний -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педагогічний -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 попередньої атестації: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 р., </a:t>
            </a:r>
            <a:r>
              <a:rPr kumimoji="0" lang="uk-UA" sz="2000" b="0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найвищий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тарифний розряд майстра виробничого навчання, педагогічне звання «майстер виробничого навчання другої категорії»</a:t>
            </a:r>
            <a:r>
              <a:rPr lang="uk-U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Підвищення кваліфікації: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2024 р., НМЦ ПТО ПК у Хмельницькій області, свідоцтво ПК 22771726/005039 від 11.03.2024 р.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Стажування: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2022 р.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ТОВ«Глобал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Електрейшин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», «Електромонтер з ремонту та обслуговування електроустаткування»,5 розряду.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48764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196752"/>
            <a:ext cx="2584065" cy="1725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51" y="2059714"/>
            <a:ext cx="2799439" cy="2099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9" y="4415942"/>
            <a:ext cx="3747267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886700" cy="77785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Проведення уроків виробничого навчання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2ABC1E-CD9A-46F0-95EB-51B73CF70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72" y="992149"/>
            <a:ext cx="2830045" cy="1500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FD73F6-32E6-45D8-A0E8-683BC3970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97" y="4194351"/>
            <a:ext cx="3732585" cy="2099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55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Встановлення та підключення сонячних панелей на даху ВПУ №25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190782"/>
            <a:ext cx="4123113" cy="2046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714488"/>
            <a:ext cx="4214810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12" y="1714488"/>
            <a:ext cx="4127984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7C19BA-2381-4619-B8FE-474FEB28FA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12" y="4225033"/>
            <a:ext cx="4283968" cy="1977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43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428728"/>
            <a:ext cx="4159374" cy="2052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85755" y="131967"/>
            <a:ext cx="8345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Проведення виробничого навчання в умовах виробництва</a:t>
            </a:r>
            <a:br>
              <a:rPr kumimoji="0" lang="uk-UA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k-UA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8068260A-83A7-43CE-8182-2F5573DCA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95" y="961419"/>
            <a:ext cx="2110680" cy="2523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1D2552-C6DD-4453-B2C3-626B0A18D7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823085"/>
            <a:ext cx="2052228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F4DC17-4855-4819-B01C-4A9EFFC619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23085"/>
            <a:ext cx="2129251" cy="2630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5AF4D3-8450-404F-9F2F-0F4A8DCB93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92679"/>
            <a:ext cx="2144439" cy="2691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35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14423"/>
            <a:ext cx="3566770" cy="2761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2910" y="214291"/>
            <a:ext cx="7886700" cy="1000132"/>
          </a:xfrm>
        </p:spPr>
        <p:txBody>
          <a:bodyPr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Екскурсії на підприємство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AED2C6-A408-4DC8-B498-21B0DD2D8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02" y="4322140"/>
            <a:ext cx="3926240" cy="2214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35F4EE-0923-4370-ADBB-9638AF624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82" y="1214422"/>
            <a:ext cx="4100654" cy="2635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7FB388E-6CE5-4F8C-B330-A54C0C838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9" y="4286233"/>
            <a:ext cx="3977984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36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2423"/>
            <a:ext cx="8820472" cy="78487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Результативність участі учнів у </a:t>
            </a:r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змагальницьких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заходах 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22" y="1183410"/>
            <a:ext cx="1479278" cy="2631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29" y="2170167"/>
            <a:ext cx="2087870" cy="1881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3" y="2170167"/>
            <a:ext cx="1479277" cy="1834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00ECBD-52E0-4CE0-A8A1-632CF9E2565C}"/>
              </a:ext>
            </a:extLst>
          </p:cNvPr>
          <p:cNvSpPr txBox="1"/>
          <p:nvPr/>
        </p:nvSpPr>
        <p:spPr>
          <a:xfrm>
            <a:off x="323528" y="1124744"/>
            <a:ext cx="662473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Калашніков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 Роман - 1 місце, </a:t>
            </a:r>
            <a:r>
              <a:rPr lang="uk-UA" sz="1900" dirty="0" err="1">
                <a:latin typeface="Times New Roman" pitchFamily="18" charset="0"/>
                <a:cs typeface="Times New Roman" pitchFamily="18" charset="0"/>
              </a:rPr>
              <a:t>Місяк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 Богдан - 2 місце  у обласному конкурсі професійної майстерності «Моя професія – мій успіх, моє майбутнє»,  2021.</a:t>
            </a:r>
            <a:endParaRPr lang="uk-UA" sz="1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E0EAAE-DB8E-48D6-8936-E49B5BCDA953}"/>
              </a:ext>
            </a:extLst>
          </p:cNvPr>
          <p:cNvSpPr txBox="1"/>
          <p:nvPr/>
        </p:nvSpPr>
        <p:spPr>
          <a:xfrm>
            <a:off x="323528" y="4127137"/>
            <a:ext cx="882047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Островський Андрій - 4 місце  в обласному конкурсі фахової майстерності з професії «Електромонтер з ремонту та обслуговування електроустаткування», 2023.</a:t>
            </a:r>
            <a:endParaRPr lang="uk-UA" sz="19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5C9236-2267-4531-8D77-2AD8BB6979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1" y="5051369"/>
            <a:ext cx="2305263" cy="1496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B497A9-F2C1-437C-A025-3CAA794048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52" y="5050253"/>
            <a:ext cx="3202020" cy="1479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Объект 3">
            <a:extLst>
              <a:ext uri="{FF2B5EF4-FFF2-40B4-BE49-F238E27FC236}">
                <a16:creationId xmlns:a16="http://schemas.microsoft.com/office/drawing/2014/main" id="{0C1CB593-52C8-4696-BCDB-2F3B1FDB7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01" y="4854424"/>
            <a:ext cx="1403373" cy="1871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23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73812" y="3063696"/>
            <a:ext cx="3644710" cy="2664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153" y="3102279"/>
            <a:ext cx="3643068" cy="2588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886700" cy="106361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Результативність участі учнів у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змагальницьких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заходах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8029848-9FB5-411D-84FD-215320B11591}"/>
              </a:ext>
            </a:extLst>
          </p:cNvPr>
          <p:cNvSpPr txBox="1">
            <a:spLocks/>
          </p:cNvSpPr>
          <p:nvPr/>
        </p:nvSpPr>
        <p:spPr bwMode="auto">
          <a:xfrm>
            <a:off x="642910" y="1398476"/>
            <a:ext cx="8249570" cy="106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Рибак Ілля, </a:t>
            </a:r>
            <a:r>
              <a:rPr lang="uk-UA" sz="2500" dirty="0" err="1">
                <a:latin typeface="Times New Roman" pitchFamily="18" charset="0"/>
                <a:cs typeface="Times New Roman" pitchFamily="18" charset="0"/>
              </a:rPr>
              <a:t>Квасюк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 Дмитро – ІІІ місце в обласному конкурсі учнівських </a:t>
            </a:r>
            <a:r>
              <a:rPr lang="uk-UA" sz="2500" dirty="0" err="1"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 з предмета «Охорона праці», 2021.</a:t>
            </a:r>
          </a:p>
        </p:txBody>
      </p:sp>
    </p:spTree>
    <p:extLst>
      <p:ext uri="{BB962C8B-B14F-4D97-AF65-F5344CB8AC3E}">
        <p14:creationId xmlns:p14="http://schemas.microsoft.com/office/powerpoint/2010/main" val="18917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886700" cy="1063611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Розроблення та запуск в дію електромонтажної лабораторії (2022 р.)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16" y="1381346"/>
            <a:ext cx="3402280" cy="2551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293223"/>
            <a:ext cx="3212430" cy="2409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42" y="1281038"/>
            <a:ext cx="2304256" cy="2752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45398D-22D0-4628-91BD-05905CC666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10" y="4150836"/>
            <a:ext cx="3401286" cy="2551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315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491</TotalTime>
  <Words>544</Words>
  <Application>Microsoft Office PowerPoint</Application>
  <PresentationFormat>Екран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Тема13</vt:lpstr>
      <vt:lpstr>ПОРТФОЛІО</vt:lpstr>
      <vt:lpstr>Презентація PowerPoint</vt:lpstr>
      <vt:lpstr>Проведення уроків виробничого навчання</vt:lpstr>
      <vt:lpstr>Встановлення та підключення сонячних панелей на даху ВПУ №25</vt:lpstr>
      <vt:lpstr>Презентація PowerPoint</vt:lpstr>
      <vt:lpstr>Екскурсії на підприємство</vt:lpstr>
      <vt:lpstr>Результативність участі учнів у змагальницьких заходах   </vt:lpstr>
      <vt:lpstr>Результативність участі учнів у змагальницьких заходах</vt:lpstr>
      <vt:lpstr>Розроблення та запуск в дію електромонтажної лабораторії (2022 р.)</vt:lpstr>
      <vt:lpstr>Для проведення занять застосовується устаткування, на якому можна виконати роботи з електротехнічних професій. Лабораторний стіл розраховано на двох учнів. На ньому закріплені та підключені дві розетки напругою 220 В і одна - 380 В.  Для виконання практичних робіт передбачено чотири планшета на одного учня, які знаходяться в столі: - 1-й планшет - на ньому встановлено дев’ять патронів. - 2-й планшет - на ньому встановлено два подвійних вимикача, два одинарних коридорних вимикача і кнопковий пост на три кнопки. - 3-й планшет - на ньому встановлено два проміжних реле і одне часове реле. - 4-й планшет - на ньому встановлено чотири магнітних пускачі і одне теплове реле.</vt:lpstr>
      <vt:lpstr>Презентація PowerPoint</vt:lpstr>
      <vt:lpstr>Педагогічна активність</vt:lpstr>
      <vt:lpstr> Участь в обласному семінарі Siemens, 2020 р.  </vt:lpstr>
      <vt:lpstr>Поширення досвіду  Обласний відкритий урок виробничого навчання для слухачів КПК НМЦ ПТО ПК (2023)</vt:lpstr>
      <vt:lpstr>Проведення профорієнтаційної роботи для абітурієнтів</vt:lpstr>
      <vt:lpstr>Класне керівництво</vt:lpstr>
      <vt:lpstr>Особисте досягнення в кульовій стрільбі  – 1 місце в училищі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88</cp:revision>
  <dcterms:created xsi:type="dcterms:W3CDTF">2023-12-23T07:24:44Z</dcterms:created>
  <dcterms:modified xsi:type="dcterms:W3CDTF">2024-03-18T12:40:52Z</dcterms:modified>
</cp:coreProperties>
</file>